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nva Sans" panose="020B0604020202020204" charset="0"/>
      <p:regular r:id="rId33"/>
    </p:embeddedFont>
    <p:embeddedFont>
      <p:font typeface="Canva Sans Bold" panose="020B0604020202020204" charset="0"/>
      <p:regular r:id="rId34"/>
    </p:embeddedFont>
    <p:embeddedFont>
      <p:font typeface="Now" panose="020B0604020202020204" charset="0"/>
      <p:regular r:id="rId35"/>
    </p:embeddedFont>
    <p:embeddedFont>
      <p:font typeface="Now Bold" panose="020B0604020202020204" charset="0"/>
      <p:regular r:id="rId36"/>
    </p:embeddedFont>
    <p:embeddedFont>
      <p:font typeface="Now Heavy"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125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a:r>
          </a:p>
          <a:p>
            <a:r>
              <a:rPr lang="en-US"/>
              <a:t>▸ Our regression model is quite simple but powerful. We're examining the relationship between groundwater quality (GWO) and economic output (SDP).</a:t>
            </a:r>
          </a:p>
          <a:p>
            <a:r>
              <a:rPr lang="en-US"/>
              <a:t>⚫ The equation we're using is GWQ1 = Bo + B1SDP¿¿+μ¿‚μ·</a:t>
            </a:r>
          </a:p>
          <a:p>
            <a:r>
              <a:rPr lang="en-US"/>
              <a:t>Explanation:</a:t>
            </a:r>
          </a:p>
          <a:p>
            <a:r>
              <a:rPr lang="en-US"/>
              <a:t>In this equation, GW Qit represents the calcium concentration, our indicator of groundwater quality.</a:t>
            </a:r>
          </a:p>
          <a:p>
            <a:r>
              <a:rPr lang="en-US"/>
              <a:t>• We're using SDP (Net State Domestic Product) as a predictor of groundwater quality. Why? Well, economic growth often leads to increased industrialization, urbanization, and agricultural activities, all of which can impact groundwater quality.</a:t>
            </a:r>
          </a:p>
          <a:p>
            <a:r>
              <a:rPr lang="en-US"/>
              <a:t>Think about it: as industries grow, there's more potential for pollution. Urbanization can lead to more demand for water resources, while agricultural practices may involve the use of fertilizers and pesticides that can seep into groundwater.</a:t>
            </a:r>
          </a:p>
          <a:p>
            <a:r>
              <a:rPr lang="en-US"/>
              <a:t>The uit term accounts for factors we might not have measured, like natural variations,</a:t>
            </a:r>
          </a:p>
          <a:p>
            <a:r>
              <a:rPr lang="en-US"/>
              <a:t>measurement errors, or other environmental and economic factors influencing groundwater quality.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Groundwater Quality Indicator vs. SDP This scatter plot shows the groundwater quality indicator (calcium) on the y-axis and SDP on the x-axis. Some observations:</a:t>
            </a:r>
          </a:p>
          <a:p>
            <a:endParaRPr lang="en-US"/>
          </a:p>
          <a:p>
            <a:r>
              <a:rPr lang="en-US"/>
              <a:t>At lower SDP values, there is a dense concentration of points between 0 -100, indicating lower calcium levels, meaning good groundwater quality , which also expected as Lower economic output (SDP) often correlates with less industrial activity and lower pollution levels, which can lead to lower calcium levels in groundwater.</a:t>
            </a:r>
          </a:p>
          <a:p>
            <a:r>
              <a:rPr lang="en-US"/>
              <a:t>As SDP increases, the groundwater quality indicator values become more spread out due to various factors. Higher economic development often correlates with increased industrialization and urbanization, leading to higher pollution levels and a wider range of groundwater quality. While some areas may experience improvements in groundwater quality due to better waste management practices, others may continue to face contamination from industrial and agricultural activities. Therefore, we observe both higher and lower quality groundwater at higher SDP levels.</a:t>
            </a:r>
          </a:p>
          <a:p>
            <a:r>
              <a:rPr lang="en-US"/>
              <a:t>The pattern suggests a potential non-linear relationship between groundwater quality and economic development, which may follow an inverted U-shape (environmental Kuznets curve).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Residuals vs. SDP This scatter plot displays the residuals from the linear regression model on the y-axis against the SDP values on the x-axis. A few key observations:</a:t>
            </a:r>
          </a:p>
          <a:p>
            <a:r>
              <a:rPr lang="en-US"/>
              <a:t>At lower SDP values, the residuals are clustered around zero, indicating a good fit of the linear model in this range.</a:t>
            </a:r>
          </a:p>
          <a:p>
            <a:r>
              <a:rPr lang="en-US"/>
              <a:t>As SDP increases, the residuals become more spread out, with both positive and negative residuals present. This suggests that the linear model may not be capturing the relationship well at higher SDP levels.</a:t>
            </a:r>
          </a:p>
          <a:p>
            <a:r>
              <a:rPr lang="en-US"/>
              <a:t>There appears to be a pattern of increasing variance in the residuals as SDP increases, indicating potential heteroscedasticity (non-constant variance of residuals).</a:t>
            </a:r>
          </a:p>
          <a:p>
            <a:r>
              <a:rPr lang="en-US"/>
              <a:t>The distribution of residuals is not completely random, with some patterns visible, hinting at possible non-linearities in the relationship.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6.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7.pn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jpeg"/><Relationship Id="rId7" Type="http://schemas.openxmlformats.org/officeDocument/2006/relationships/image" Target="../media/image41.svg"/><Relationship Id="rId12" Type="http://schemas.openxmlformats.org/officeDocument/2006/relationships/image" Target="../media/image46.png"/><Relationship Id="rId2" Type="http://schemas.openxmlformats.org/officeDocument/2006/relationships/image" Target="../media/image1.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8.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16.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57.png"/><Relationship Id="rId18" Type="http://schemas.openxmlformats.org/officeDocument/2006/relationships/image" Target="../media/image49.svg"/><Relationship Id="rId3" Type="http://schemas.openxmlformats.org/officeDocument/2006/relationships/image" Target="../media/image4.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png"/><Relationship Id="rId2" Type="http://schemas.openxmlformats.org/officeDocument/2006/relationships/image" Target="../media/image10.jpeg"/><Relationship Id="rId16"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42.png"/><Relationship Id="rId5" Type="http://schemas.openxmlformats.org/officeDocument/2006/relationships/image" Target="../media/image16.png"/><Relationship Id="rId15" Type="http://schemas.openxmlformats.org/officeDocument/2006/relationships/image" Target="../media/image59.png"/><Relationship Id="rId10" Type="http://schemas.openxmlformats.org/officeDocument/2006/relationships/image" Target="../media/image56.svg"/><Relationship Id="rId4" Type="http://schemas.openxmlformats.org/officeDocument/2006/relationships/image" Target="../media/image3.jpeg"/><Relationship Id="rId9" Type="http://schemas.openxmlformats.org/officeDocument/2006/relationships/image" Target="../media/image55.png"/><Relationship Id="rId14" Type="http://schemas.openxmlformats.org/officeDocument/2006/relationships/image" Target="../media/image58.sv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hyperlink" Target="https://www.ncbi.nlm.nih.gov/pmc/articles/PMC5369114/#B1-ijerph-14-00278" TargetMode="External"/><Relationship Id="rId3" Type="http://schemas.openxmlformats.org/officeDocument/2006/relationships/image" Target="../media/image3.jpe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jpe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rot="-8360228">
            <a:off x="16235982" y="7141649"/>
            <a:ext cx="6926594" cy="2141776"/>
          </a:xfrm>
          <a:custGeom>
            <a:avLst/>
            <a:gdLst/>
            <a:ahLst/>
            <a:cxnLst/>
            <a:rect l="l" t="t" r="r" b="b"/>
            <a:pathLst>
              <a:path w="6926594" h="2141776">
                <a:moveTo>
                  <a:pt x="0" y="0"/>
                </a:moveTo>
                <a:lnTo>
                  <a:pt x="6926594" y="0"/>
                </a:lnTo>
                <a:lnTo>
                  <a:pt x="6926594" y="2141776"/>
                </a:lnTo>
                <a:lnTo>
                  <a:pt x="0" y="2141776"/>
                </a:lnTo>
                <a:lnTo>
                  <a:pt x="0" y="0"/>
                </a:lnTo>
                <a:close/>
              </a:path>
            </a:pathLst>
          </a:custGeom>
          <a:blipFill>
            <a:blip r:embed="rId3"/>
            <a:stretch>
              <a:fillRect/>
            </a:stretch>
          </a:blipFill>
        </p:spPr>
      </p:sp>
      <p:sp>
        <p:nvSpPr>
          <p:cNvPr id="4" name="Freeform 4"/>
          <p:cNvSpPr/>
          <p:nvPr/>
        </p:nvSpPr>
        <p:spPr>
          <a:xfrm>
            <a:off x="631528" y="1334193"/>
            <a:ext cx="12264509" cy="7478028"/>
          </a:xfrm>
          <a:custGeom>
            <a:avLst/>
            <a:gdLst/>
            <a:ahLst/>
            <a:cxnLst/>
            <a:rect l="l" t="t" r="r" b="b"/>
            <a:pathLst>
              <a:path w="12264509" h="7478028">
                <a:moveTo>
                  <a:pt x="0" y="0"/>
                </a:moveTo>
                <a:lnTo>
                  <a:pt x="12264509" y="0"/>
                </a:lnTo>
                <a:lnTo>
                  <a:pt x="12264509" y="7478028"/>
                </a:lnTo>
                <a:lnTo>
                  <a:pt x="0" y="7478028"/>
                </a:lnTo>
                <a:lnTo>
                  <a:pt x="0" y="0"/>
                </a:lnTo>
                <a:close/>
              </a:path>
            </a:pathLst>
          </a:custGeom>
          <a:blipFill>
            <a:blip r:embed="rId4"/>
            <a:stretch>
              <a:fillRect l="-11567" t="-14042" r="-39065" b="-34187"/>
            </a:stretch>
          </a:blipFill>
        </p:spPr>
      </p:sp>
      <p:sp>
        <p:nvSpPr>
          <p:cNvPr id="5" name="Freeform 5"/>
          <p:cNvSpPr/>
          <p:nvPr/>
        </p:nvSpPr>
        <p:spPr>
          <a:xfrm rot="9485602">
            <a:off x="9822966" y="6037420"/>
            <a:ext cx="17622628" cy="5841296"/>
          </a:xfrm>
          <a:custGeom>
            <a:avLst/>
            <a:gdLst/>
            <a:ahLst/>
            <a:cxnLst/>
            <a:rect l="l" t="t" r="r" b="b"/>
            <a:pathLst>
              <a:path w="17622628" h="5841296">
                <a:moveTo>
                  <a:pt x="0" y="0"/>
                </a:moveTo>
                <a:lnTo>
                  <a:pt x="17622627" y="0"/>
                </a:lnTo>
                <a:lnTo>
                  <a:pt x="17622627" y="5841296"/>
                </a:lnTo>
                <a:lnTo>
                  <a:pt x="0" y="5841296"/>
                </a:lnTo>
                <a:lnTo>
                  <a:pt x="0" y="0"/>
                </a:lnTo>
                <a:close/>
              </a:path>
            </a:pathLst>
          </a:custGeom>
          <a:blipFill>
            <a:blip r:embed="rId5">
              <a:alphaModFix amt="85000"/>
            </a:blip>
            <a:stretch>
              <a:fillRect t="-4492" b="-4492"/>
            </a:stretch>
          </a:blipFill>
        </p:spPr>
      </p:sp>
      <p:grpSp>
        <p:nvGrpSpPr>
          <p:cNvPr id="6" name="Group 6"/>
          <p:cNvGrpSpPr>
            <a:grpSpLocks noChangeAspect="1"/>
          </p:cNvGrpSpPr>
          <p:nvPr/>
        </p:nvGrpSpPr>
        <p:grpSpPr>
          <a:xfrm>
            <a:off x="12223360" y="1223859"/>
            <a:ext cx="5484963" cy="7660597"/>
            <a:chOff x="0" y="0"/>
            <a:chExt cx="8122920" cy="11344910"/>
          </a:xfrm>
        </p:grpSpPr>
        <p:sp>
          <p:nvSpPr>
            <p:cNvPr id="7" name="Freeform 7"/>
            <p:cNvSpPr/>
            <p:nvPr/>
          </p:nvSpPr>
          <p:spPr>
            <a:xfrm>
              <a:off x="123190" y="4669790"/>
              <a:ext cx="7820660" cy="6569710"/>
            </a:xfrm>
            <a:custGeom>
              <a:avLst/>
              <a:gdLst/>
              <a:ahLst/>
              <a:cxnLst/>
              <a:rect l="l" t="t" r="r" b="b"/>
              <a:pathLst>
                <a:path w="7820660" h="6569710">
                  <a:moveTo>
                    <a:pt x="11430" y="2758440"/>
                  </a:moveTo>
                  <a:lnTo>
                    <a:pt x="464820" y="2308860"/>
                  </a:lnTo>
                  <a:lnTo>
                    <a:pt x="1891030" y="2133600"/>
                  </a:lnTo>
                  <a:lnTo>
                    <a:pt x="3817620" y="1554480"/>
                  </a:lnTo>
                  <a:lnTo>
                    <a:pt x="5981700" y="723900"/>
                  </a:lnTo>
                  <a:lnTo>
                    <a:pt x="7820660" y="0"/>
                  </a:lnTo>
                  <a:lnTo>
                    <a:pt x="7820660" y="6569710"/>
                  </a:lnTo>
                  <a:lnTo>
                    <a:pt x="0" y="6569710"/>
                  </a:lnTo>
                  <a:cubicBezTo>
                    <a:pt x="0" y="6569710"/>
                    <a:pt x="11430" y="2747010"/>
                    <a:pt x="11430" y="2758440"/>
                  </a:cubicBezTo>
                  <a:close/>
                </a:path>
              </a:pathLst>
            </a:custGeom>
            <a:blipFill>
              <a:blip r:embed="rId6"/>
              <a:stretch>
                <a:fillRect t="-15033" b="-63640"/>
              </a:stretch>
            </a:blipFill>
          </p:spPr>
        </p:sp>
        <p:sp>
          <p:nvSpPr>
            <p:cNvPr id="8" name="Freeform 8"/>
            <p:cNvSpPr/>
            <p:nvPr/>
          </p:nvSpPr>
          <p:spPr>
            <a:xfrm>
              <a:off x="123190" y="152400"/>
              <a:ext cx="7820660" cy="7959090"/>
            </a:xfrm>
            <a:custGeom>
              <a:avLst/>
              <a:gdLst/>
              <a:ahLst/>
              <a:cxnLst/>
              <a:rect l="l" t="t" r="r" b="b"/>
              <a:pathLst>
                <a:path w="7820660" h="7959090">
                  <a:moveTo>
                    <a:pt x="11430" y="7959090"/>
                  </a:moveTo>
                  <a:lnTo>
                    <a:pt x="464820" y="7589520"/>
                  </a:lnTo>
                  <a:lnTo>
                    <a:pt x="1891030" y="7446011"/>
                  </a:lnTo>
                  <a:lnTo>
                    <a:pt x="3817620" y="6971030"/>
                  </a:lnTo>
                  <a:lnTo>
                    <a:pt x="5981700" y="6289040"/>
                  </a:lnTo>
                  <a:lnTo>
                    <a:pt x="7820660" y="5694680"/>
                  </a:lnTo>
                  <a:lnTo>
                    <a:pt x="7820660" y="0"/>
                  </a:lnTo>
                  <a:lnTo>
                    <a:pt x="0" y="0"/>
                  </a:lnTo>
                  <a:cubicBezTo>
                    <a:pt x="0" y="0"/>
                    <a:pt x="11430" y="7948930"/>
                    <a:pt x="11430" y="7959090"/>
                  </a:cubicBezTo>
                  <a:close/>
                </a:path>
              </a:pathLst>
            </a:custGeom>
            <a:blipFill>
              <a:blip r:embed="rId7"/>
              <a:stretch>
                <a:fillRect l="-88675" t="-15940" r="-36787"/>
              </a:stretch>
            </a:blipFill>
          </p:spPr>
        </p:sp>
        <p:sp>
          <p:nvSpPr>
            <p:cNvPr id="9" name="Freeform 9"/>
            <p:cNvSpPr/>
            <p:nvPr/>
          </p:nvSpPr>
          <p:spPr>
            <a:xfrm>
              <a:off x="97790" y="5571490"/>
              <a:ext cx="7957820" cy="2561590"/>
            </a:xfrm>
            <a:custGeom>
              <a:avLst/>
              <a:gdLst/>
              <a:ahLst/>
              <a:cxnLst/>
              <a:rect l="l" t="t" r="r" b="b"/>
              <a:pathLst>
                <a:path w="7957820" h="2561590">
                  <a:moveTo>
                    <a:pt x="0" y="0"/>
                  </a:moveTo>
                  <a:lnTo>
                    <a:pt x="7957820" y="0"/>
                  </a:lnTo>
                  <a:lnTo>
                    <a:pt x="7957820" y="2561590"/>
                  </a:lnTo>
                  <a:lnTo>
                    <a:pt x="0" y="2561590"/>
                  </a:lnTo>
                  <a:lnTo>
                    <a:pt x="0" y="0"/>
                  </a:lnTo>
                  <a:close/>
                </a:path>
              </a:pathLst>
            </a:custGeom>
            <a:blipFill>
              <a:blip r:embed="rId8"/>
              <a:stretch>
                <a:fillRect l="-361" r="-361"/>
              </a:stretch>
            </a:blipFill>
          </p:spPr>
        </p:sp>
      </p:grpSp>
      <p:sp>
        <p:nvSpPr>
          <p:cNvPr id="10" name="Freeform 10"/>
          <p:cNvSpPr/>
          <p:nvPr/>
        </p:nvSpPr>
        <p:spPr>
          <a:xfrm rot="-10800000">
            <a:off x="6014645" y="962025"/>
            <a:ext cx="2640390" cy="744337"/>
          </a:xfrm>
          <a:custGeom>
            <a:avLst/>
            <a:gdLst/>
            <a:ahLst/>
            <a:cxnLst/>
            <a:rect l="l" t="t" r="r" b="b"/>
            <a:pathLst>
              <a:path w="2640390" h="744337">
                <a:moveTo>
                  <a:pt x="0" y="0"/>
                </a:moveTo>
                <a:lnTo>
                  <a:pt x="2640390" y="0"/>
                </a:lnTo>
                <a:lnTo>
                  <a:pt x="2640390" y="744337"/>
                </a:lnTo>
                <a:lnTo>
                  <a:pt x="0" y="744337"/>
                </a:lnTo>
                <a:lnTo>
                  <a:pt x="0" y="0"/>
                </a:lnTo>
                <a:close/>
              </a:path>
            </a:pathLst>
          </a:custGeom>
          <a:blipFill>
            <a:blip r:embed="rId9"/>
            <a:stretch>
              <a:fillRect l="-642" t="-3818" r="-95451" b="-43997"/>
            </a:stretch>
          </a:blipFill>
        </p:spPr>
      </p:sp>
      <p:grpSp>
        <p:nvGrpSpPr>
          <p:cNvPr id="11" name="Group 11"/>
          <p:cNvGrpSpPr/>
          <p:nvPr/>
        </p:nvGrpSpPr>
        <p:grpSpPr>
          <a:xfrm>
            <a:off x="1712516" y="3155169"/>
            <a:ext cx="9674261" cy="499089"/>
            <a:chOff x="0" y="0"/>
            <a:chExt cx="2547954" cy="131447"/>
          </a:xfrm>
        </p:grpSpPr>
        <p:sp>
          <p:nvSpPr>
            <p:cNvPr id="12" name="Freeform 12"/>
            <p:cNvSpPr/>
            <p:nvPr/>
          </p:nvSpPr>
          <p:spPr>
            <a:xfrm>
              <a:off x="0" y="0"/>
              <a:ext cx="2547954" cy="131447"/>
            </a:xfrm>
            <a:custGeom>
              <a:avLst/>
              <a:gdLst/>
              <a:ahLst/>
              <a:cxnLst/>
              <a:rect l="l" t="t" r="r" b="b"/>
              <a:pathLst>
                <a:path w="2547954" h="131447">
                  <a:moveTo>
                    <a:pt x="0" y="0"/>
                  </a:moveTo>
                  <a:lnTo>
                    <a:pt x="2547954" y="0"/>
                  </a:lnTo>
                  <a:lnTo>
                    <a:pt x="2547954" y="131447"/>
                  </a:lnTo>
                  <a:lnTo>
                    <a:pt x="0" y="131447"/>
                  </a:lnTo>
                  <a:close/>
                </a:path>
              </a:pathLst>
            </a:custGeom>
            <a:solidFill>
              <a:srgbClr val="EA7D25"/>
            </a:solidFill>
          </p:spPr>
        </p:sp>
        <p:sp>
          <p:nvSpPr>
            <p:cNvPr id="13" name="TextBox 13"/>
            <p:cNvSpPr txBox="1"/>
            <p:nvPr/>
          </p:nvSpPr>
          <p:spPr>
            <a:xfrm>
              <a:off x="0" y="-38100"/>
              <a:ext cx="2547954" cy="169547"/>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3869070" y="4512216"/>
            <a:ext cx="5500454" cy="516182"/>
            <a:chOff x="0" y="0"/>
            <a:chExt cx="1448679" cy="135949"/>
          </a:xfrm>
        </p:grpSpPr>
        <p:sp>
          <p:nvSpPr>
            <p:cNvPr id="15" name="Freeform 15"/>
            <p:cNvSpPr/>
            <p:nvPr/>
          </p:nvSpPr>
          <p:spPr>
            <a:xfrm>
              <a:off x="0" y="0"/>
              <a:ext cx="1448679" cy="135949"/>
            </a:xfrm>
            <a:custGeom>
              <a:avLst/>
              <a:gdLst/>
              <a:ahLst/>
              <a:cxnLst/>
              <a:rect l="l" t="t" r="r" b="b"/>
              <a:pathLst>
                <a:path w="1448679" h="135949">
                  <a:moveTo>
                    <a:pt x="0" y="0"/>
                  </a:moveTo>
                  <a:lnTo>
                    <a:pt x="1448679" y="0"/>
                  </a:lnTo>
                  <a:lnTo>
                    <a:pt x="1448679" y="135949"/>
                  </a:lnTo>
                  <a:lnTo>
                    <a:pt x="0" y="135949"/>
                  </a:lnTo>
                  <a:close/>
                </a:path>
              </a:pathLst>
            </a:custGeom>
            <a:solidFill>
              <a:srgbClr val="EA7D25"/>
            </a:solidFill>
          </p:spPr>
        </p:sp>
        <p:sp>
          <p:nvSpPr>
            <p:cNvPr id="16" name="TextBox 16"/>
            <p:cNvSpPr txBox="1"/>
            <p:nvPr/>
          </p:nvSpPr>
          <p:spPr>
            <a:xfrm>
              <a:off x="0" y="-38100"/>
              <a:ext cx="1448679" cy="174049"/>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333238" y="2609848"/>
            <a:ext cx="10572119" cy="2609852"/>
          </a:xfrm>
          <a:prstGeom prst="rect">
            <a:avLst/>
          </a:prstGeom>
        </p:spPr>
        <p:txBody>
          <a:bodyPr lIns="0" tIns="0" rIns="0" bIns="0" rtlCol="0" anchor="t">
            <a:spAutoFit/>
          </a:bodyPr>
          <a:lstStyle/>
          <a:p>
            <a:pPr algn="ctr">
              <a:lnSpc>
                <a:spcPts val="9975"/>
              </a:lnSpc>
            </a:pPr>
            <a:r>
              <a:rPr lang="en-US" sz="9500">
                <a:solidFill>
                  <a:srgbClr val="000000"/>
                </a:solidFill>
                <a:latin typeface="Now Heavy"/>
              </a:rPr>
              <a:t>ECONOMETRICS PROJECT</a:t>
            </a:r>
          </a:p>
        </p:txBody>
      </p:sp>
      <p:sp>
        <p:nvSpPr>
          <p:cNvPr id="18" name="TextBox 18"/>
          <p:cNvSpPr txBox="1"/>
          <p:nvPr/>
        </p:nvSpPr>
        <p:spPr>
          <a:xfrm>
            <a:off x="3069948" y="5535446"/>
            <a:ext cx="7501143" cy="2076450"/>
          </a:xfrm>
          <a:prstGeom prst="rect">
            <a:avLst/>
          </a:prstGeom>
        </p:spPr>
        <p:txBody>
          <a:bodyPr lIns="0" tIns="0" rIns="0" bIns="0" rtlCol="0" anchor="t">
            <a:spAutoFit/>
          </a:bodyPr>
          <a:lstStyle/>
          <a:p>
            <a:pPr algn="ctr">
              <a:lnSpc>
                <a:spcPts val="4199"/>
              </a:lnSpc>
            </a:pPr>
            <a:r>
              <a:rPr lang="en-US" sz="2999">
                <a:solidFill>
                  <a:srgbClr val="000000"/>
                </a:solidFill>
                <a:latin typeface="Now"/>
              </a:rPr>
              <a:t>Tanishk </a:t>
            </a:r>
          </a:p>
          <a:p>
            <a:pPr algn="ctr">
              <a:lnSpc>
                <a:spcPts val="4199"/>
              </a:lnSpc>
            </a:pPr>
            <a:r>
              <a:rPr lang="en-US" sz="2999">
                <a:solidFill>
                  <a:srgbClr val="000000"/>
                </a:solidFill>
                <a:latin typeface="Now"/>
              </a:rPr>
              <a:t>Baljyot</a:t>
            </a:r>
          </a:p>
          <a:p>
            <a:pPr algn="ctr">
              <a:lnSpc>
                <a:spcPts val="4199"/>
              </a:lnSpc>
            </a:pPr>
            <a:r>
              <a:rPr lang="en-US" sz="2999">
                <a:solidFill>
                  <a:srgbClr val="000000"/>
                </a:solidFill>
                <a:latin typeface="Now"/>
              </a:rPr>
              <a:t>Sanyam </a:t>
            </a:r>
          </a:p>
          <a:p>
            <a:pPr algn="ctr">
              <a:lnSpc>
                <a:spcPts val="4199"/>
              </a:lnSpc>
            </a:pPr>
            <a:r>
              <a:rPr lang="en-US" sz="2999">
                <a:solidFill>
                  <a:srgbClr val="000000"/>
                </a:solidFill>
                <a:latin typeface="Now"/>
              </a:rPr>
              <a:t>Jaskaran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3"/>
            <a:stretch>
              <a:fillRect/>
            </a:stretch>
          </a:blipFill>
        </p:spPr>
      </p:sp>
      <p:sp>
        <p:nvSpPr>
          <p:cNvPr id="3" name="Freeform 3"/>
          <p:cNvSpPr/>
          <p:nvPr/>
        </p:nvSpPr>
        <p:spPr>
          <a:xfrm>
            <a:off x="-129377" y="784459"/>
            <a:ext cx="12406575" cy="8473841"/>
          </a:xfrm>
          <a:custGeom>
            <a:avLst/>
            <a:gdLst/>
            <a:ahLst/>
            <a:cxnLst/>
            <a:rect l="l" t="t" r="r" b="b"/>
            <a:pathLst>
              <a:path w="12406575" h="8473841">
                <a:moveTo>
                  <a:pt x="0" y="0"/>
                </a:moveTo>
                <a:lnTo>
                  <a:pt x="12406575" y="0"/>
                </a:lnTo>
                <a:lnTo>
                  <a:pt x="12406575" y="8473841"/>
                </a:lnTo>
                <a:lnTo>
                  <a:pt x="0" y="8473841"/>
                </a:lnTo>
                <a:lnTo>
                  <a:pt x="0" y="0"/>
                </a:lnTo>
                <a:close/>
              </a:path>
            </a:pathLst>
          </a:custGeom>
          <a:blipFill>
            <a:blip r:embed="rId4"/>
            <a:stretch>
              <a:fillRect l="-10239" t="-8145" r="-38669" b="-22665"/>
            </a:stretch>
          </a:blipFill>
        </p:spPr>
      </p:sp>
      <p:sp>
        <p:nvSpPr>
          <p:cNvPr id="4" name="Freeform 4"/>
          <p:cNvSpPr/>
          <p:nvPr/>
        </p:nvSpPr>
        <p:spPr>
          <a:xfrm>
            <a:off x="11353027" y="618738"/>
            <a:ext cx="6529911" cy="5124034"/>
          </a:xfrm>
          <a:custGeom>
            <a:avLst/>
            <a:gdLst/>
            <a:ahLst/>
            <a:cxnLst/>
            <a:rect l="l" t="t" r="r" b="b"/>
            <a:pathLst>
              <a:path w="6529911" h="5124034">
                <a:moveTo>
                  <a:pt x="0" y="0"/>
                </a:moveTo>
                <a:lnTo>
                  <a:pt x="6529911" y="0"/>
                </a:lnTo>
                <a:lnTo>
                  <a:pt x="6529911" y="5124034"/>
                </a:lnTo>
                <a:lnTo>
                  <a:pt x="0" y="5124034"/>
                </a:lnTo>
                <a:lnTo>
                  <a:pt x="0" y="0"/>
                </a:lnTo>
                <a:close/>
              </a:path>
            </a:pathLst>
          </a:custGeom>
          <a:blipFill>
            <a:blip r:embed="rId5"/>
            <a:stretch>
              <a:fillRect l="-1758" t="-1625" r="-5079" b="-2031"/>
            </a:stretch>
          </a:blipFill>
        </p:spPr>
      </p:sp>
      <p:sp>
        <p:nvSpPr>
          <p:cNvPr id="5" name="Freeform 5"/>
          <p:cNvSpPr/>
          <p:nvPr/>
        </p:nvSpPr>
        <p:spPr>
          <a:xfrm rot="5400000">
            <a:off x="10482508" y="521150"/>
            <a:ext cx="1568918" cy="526618"/>
          </a:xfrm>
          <a:custGeom>
            <a:avLst/>
            <a:gdLst/>
            <a:ahLst/>
            <a:cxnLst/>
            <a:rect l="l" t="t" r="r" b="b"/>
            <a:pathLst>
              <a:path w="1568918" h="526618">
                <a:moveTo>
                  <a:pt x="0" y="0"/>
                </a:moveTo>
                <a:lnTo>
                  <a:pt x="1568917" y="0"/>
                </a:lnTo>
                <a:lnTo>
                  <a:pt x="1568917" y="526618"/>
                </a:lnTo>
                <a:lnTo>
                  <a:pt x="0" y="526618"/>
                </a:lnTo>
                <a:lnTo>
                  <a:pt x="0" y="0"/>
                </a:lnTo>
                <a:close/>
              </a:path>
            </a:pathLst>
          </a:custGeom>
          <a:blipFill>
            <a:blip r:embed="rId6"/>
            <a:stretch>
              <a:fillRect l="-852" t="-4257" r="-159446" b="-60535"/>
            </a:stretch>
          </a:blipFill>
        </p:spPr>
      </p:sp>
      <p:grpSp>
        <p:nvGrpSpPr>
          <p:cNvPr id="6" name="Group 6"/>
          <p:cNvGrpSpPr/>
          <p:nvPr/>
        </p:nvGrpSpPr>
        <p:grpSpPr>
          <a:xfrm>
            <a:off x="336550" y="1951626"/>
            <a:ext cx="3648054" cy="533820"/>
            <a:chOff x="0" y="0"/>
            <a:chExt cx="960804" cy="140595"/>
          </a:xfrm>
        </p:grpSpPr>
        <p:sp>
          <p:nvSpPr>
            <p:cNvPr id="7" name="Freeform 7"/>
            <p:cNvSpPr/>
            <p:nvPr/>
          </p:nvSpPr>
          <p:spPr>
            <a:xfrm>
              <a:off x="0" y="0"/>
              <a:ext cx="960804" cy="140595"/>
            </a:xfrm>
            <a:custGeom>
              <a:avLst/>
              <a:gdLst/>
              <a:ahLst/>
              <a:cxnLst/>
              <a:rect l="l" t="t" r="r" b="b"/>
              <a:pathLst>
                <a:path w="960804" h="140595">
                  <a:moveTo>
                    <a:pt x="0" y="0"/>
                  </a:moveTo>
                  <a:lnTo>
                    <a:pt x="960804" y="0"/>
                  </a:lnTo>
                  <a:lnTo>
                    <a:pt x="960804" y="140595"/>
                  </a:lnTo>
                  <a:lnTo>
                    <a:pt x="0" y="140595"/>
                  </a:lnTo>
                  <a:close/>
                </a:path>
              </a:pathLst>
            </a:custGeom>
            <a:solidFill>
              <a:srgbClr val="76924B"/>
            </a:solidFill>
          </p:spPr>
        </p:sp>
        <p:sp>
          <p:nvSpPr>
            <p:cNvPr id="8" name="TextBox 8"/>
            <p:cNvSpPr txBox="1"/>
            <p:nvPr/>
          </p:nvSpPr>
          <p:spPr>
            <a:xfrm>
              <a:off x="0" y="-38100"/>
              <a:ext cx="960804" cy="17869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36550" y="887764"/>
            <a:ext cx="4138543" cy="1696304"/>
          </a:xfrm>
          <a:prstGeom prst="rect">
            <a:avLst/>
          </a:prstGeom>
        </p:spPr>
        <p:txBody>
          <a:bodyPr lIns="0" tIns="0" rIns="0" bIns="0" rtlCol="0" anchor="t">
            <a:spAutoFit/>
          </a:bodyPr>
          <a:lstStyle/>
          <a:p>
            <a:pPr marL="0" lvl="0" indent="0" algn="ctr">
              <a:lnSpc>
                <a:spcPts val="13902"/>
              </a:lnSpc>
              <a:spcBef>
                <a:spcPct val="0"/>
              </a:spcBef>
            </a:pPr>
            <a:r>
              <a:rPr lang="en-US" sz="9930">
                <a:solidFill>
                  <a:srgbClr val="000000"/>
                </a:solidFill>
                <a:latin typeface="Canva Sans Bold"/>
              </a:rPr>
              <a:t>PLOTS</a:t>
            </a:r>
          </a:p>
        </p:txBody>
      </p:sp>
      <p:sp>
        <p:nvSpPr>
          <p:cNvPr id="10" name="TextBox 10"/>
          <p:cNvSpPr txBox="1"/>
          <p:nvPr/>
        </p:nvSpPr>
        <p:spPr>
          <a:xfrm>
            <a:off x="546117" y="2574543"/>
            <a:ext cx="9992810" cy="1234440"/>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Now Bold"/>
              </a:rPr>
              <a:t>Groundwater Quality Indicator vs. SDP This scatter plot shows the groundwater quality indicator (calcium) on the y-axis and SDP on the x-axis. Some observations:</a:t>
            </a:r>
          </a:p>
        </p:txBody>
      </p:sp>
      <p:sp>
        <p:nvSpPr>
          <p:cNvPr id="11" name="TextBox 11"/>
          <p:cNvSpPr txBox="1"/>
          <p:nvPr/>
        </p:nvSpPr>
        <p:spPr>
          <a:xfrm>
            <a:off x="546117" y="3966026"/>
            <a:ext cx="11003657" cy="12985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Now"/>
              </a:rPr>
              <a:t>At lower SDP values, there is a dense concentration of points between 0 -100, indicating lower calcium levels, meaning good groundwater quality </a:t>
            </a:r>
          </a:p>
        </p:txBody>
      </p:sp>
      <p:sp>
        <p:nvSpPr>
          <p:cNvPr id="12" name="TextBox 12"/>
          <p:cNvSpPr txBox="1"/>
          <p:nvPr/>
        </p:nvSpPr>
        <p:spPr>
          <a:xfrm>
            <a:off x="546117" y="5331276"/>
            <a:ext cx="10720849" cy="21748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Now"/>
              </a:rPr>
              <a:t>As SDP increases, the groundwater quality indicator values become more spread out due to various factors. Higher economic development often correlates with increased industrialization and urbanization, leading to higher pollution levels and a wider range of groundwater quality. </a:t>
            </a:r>
          </a:p>
        </p:txBody>
      </p:sp>
      <p:sp>
        <p:nvSpPr>
          <p:cNvPr id="13" name="TextBox 13"/>
          <p:cNvSpPr txBox="1"/>
          <p:nvPr/>
        </p:nvSpPr>
        <p:spPr>
          <a:xfrm>
            <a:off x="546117" y="7574327"/>
            <a:ext cx="10679567" cy="12985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Now"/>
              </a:rPr>
              <a:t>The pattern suggests a potential non-linear relationship between groundwater quality and economic development, which may follow an inverted U-shape (environmental Kuznets curve).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3"/>
            <a:stretch>
              <a:fillRect/>
            </a:stretch>
          </a:blipFill>
        </p:spPr>
      </p:sp>
      <p:sp>
        <p:nvSpPr>
          <p:cNvPr id="3" name="Freeform 3"/>
          <p:cNvSpPr/>
          <p:nvPr/>
        </p:nvSpPr>
        <p:spPr>
          <a:xfrm>
            <a:off x="6759643" y="433043"/>
            <a:ext cx="11528357" cy="9155195"/>
          </a:xfrm>
          <a:custGeom>
            <a:avLst/>
            <a:gdLst/>
            <a:ahLst/>
            <a:cxnLst/>
            <a:rect l="l" t="t" r="r" b="b"/>
            <a:pathLst>
              <a:path w="11528357" h="9155195">
                <a:moveTo>
                  <a:pt x="0" y="0"/>
                </a:moveTo>
                <a:lnTo>
                  <a:pt x="11528357" y="0"/>
                </a:lnTo>
                <a:lnTo>
                  <a:pt x="11528357" y="9155194"/>
                </a:lnTo>
                <a:lnTo>
                  <a:pt x="0" y="9155194"/>
                </a:lnTo>
                <a:lnTo>
                  <a:pt x="0" y="0"/>
                </a:lnTo>
                <a:close/>
              </a:path>
            </a:pathLst>
          </a:custGeom>
          <a:blipFill>
            <a:blip r:embed="rId4"/>
            <a:stretch>
              <a:fillRect l="-19998" t="-12269" r="-40254" b="-8806"/>
            </a:stretch>
          </a:blipFill>
        </p:spPr>
      </p:sp>
      <p:sp>
        <p:nvSpPr>
          <p:cNvPr id="4" name="Freeform 4"/>
          <p:cNvSpPr/>
          <p:nvPr/>
        </p:nvSpPr>
        <p:spPr>
          <a:xfrm>
            <a:off x="685411" y="663047"/>
            <a:ext cx="6338883" cy="5109175"/>
          </a:xfrm>
          <a:custGeom>
            <a:avLst/>
            <a:gdLst/>
            <a:ahLst/>
            <a:cxnLst/>
            <a:rect l="l" t="t" r="r" b="b"/>
            <a:pathLst>
              <a:path w="6338883" h="5109175">
                <a:moveTo>
                  <a:pt x="0" y="0"/>
                </a:moveTo>
                <a:lnTo>
                  <a:pt x="6338883" y="0"/>
                </a:lnTo>
                <a:lnTo>
                  <a:pt x="6338883" y="5109175"/>
                </a:lnTo>
                <a:lnTo>
                  <a:pt x="0" y="5109175"/>
                </a:lnTo>
                <a:lnTo>
                  <a:pt x="0" y="0"/>
                </a:lnTo>
                <a:close/>
              </a:path>
            </a:pathLst>
          </a:custGeom>
          <a:blipFill>
            <a:blip r:embed="rId5"/>
            <a:stretch>
              <a:fillRect l="-2171" r="-2171"/>
            </a:stretch>
          </a:blipFill>
        </p:spPr>
      </p:sp>
      <p:sp>
        <p:nvSpPr>
          <p:cNvPr id="5" name="Freeform 5"/>
          <p:cNvSpPr/>
          <p:nvPr/>
        </p:nvSpPr>
        <p:spPr>
          <a:xfrm rot="-10800000">
            <a:off x="428229" y="5772222"/>
            <a:ext cx="2406941" cy="475835"/>
          </a:xfrm>
          <a:custGeom>
            <a:avLst/>
            <a:gdLst/>
            <a:ahLst/>
            <a:cxnLst/>
            <a:rect l="l" t="t" r="r" b="b"/>
            <a:pathLst>
              <a:path w="2406941" h="475835">
                <a:moveTo>
                  <a:pt x="0" y="0"/>
                </a:moveTo>
                <a:lnTo>
                  <a:pt x="2406941" y="0"/>
                </a:lnTo>
                <a:lnTo>
                  <a:pt x="2406941" y="475835"/>
                </a:lnTo>
                <a:lnTo>
                  <a:pt x="0" y="475835"/>
                </a:lnTo>
                <a:lnTo>
                  <a:pt x="0" y="0"/>
                </a:lnTo>
                <a:close/>
              </a:path>
            </a:pathLst>
          </a:custGeom>
          <a:blipFill>
            <a:blip r:embed="rId6"/>
            <a:stretch>
              <a:fillRect l="-642" t="-5445" r="-95451" b="-105335"/>
            </a:stretch>
          </a:blipFill>
        </p:spPr>
      </p:sp>
      <p:sp>
        <p:nvSpPr>
          <p:cNvPr id="6" name="TextBox 6"/>
          <p:cNvSpPr txBox="1"/>
          <p:nvPr/>
        </p:nvSpPr>
        <p:spPr>
          <a:xfrm>
            <a:off x="7268963" y="981075"/>
            <a:ext cx="10400405" cy="6556375"/>
          </a:xfrm>
          <a:prstGeom prst="rect">
            <a:avLst/>
          </a:prstGeom>
        </p:spPr>
        <p:txBody>
          <a:bodyPr lIns="0" tIns="0" rIns="0" bIns="0" rtlCol="0" anchor="t">
            <a:spAutoFit/>
          </a:bodyPr>
          <a:lstStyle/>
          <a:p>
            <a:pPr>
              <a:lnSpc>
                <a:spcPts val="3499"/>
              </a:lnSpc>
            </a:pPr>
            <a:r>
              <a:rPr lang="en-US" sz="2499">
                <a:solidFill>
                  <a:srgbClr val="000000"/>
                </a:solidFill>
                <a:latin typeface="Now Bold"/>
              </a:rPr>
              <a:t>Residuals vs. SDP This scatter plot displays the residuals from the linear regression model on the y-axis against the SDP values on the x-axis. A few key observations:</a:t>
            </a:r>
          </a:p>
          <a:p>
            <a:pPr marL="539749" lvl="1" indent="-269875">
              <a:lnSpc>
                <a:spcPts val="3499"/>
              </a:lnSpc>
              <a:buFont typeface="Arial"/>
              <a:buChar char="•"/>
            </a:pPr>
            <a:r>
              <a:rPr lang="en-US" sz="2499">
                <a:solidFill>
                  <a:srgbClr val="000000"/>
                </a:solidFill>
                <a:latin typeface="Now"/>
              </a:rPr>
              <a:t>At lower SDP values, the residuals are clustered around zero, indicating a good fit of the linear model in this range.</a:t>
            </a:r>
          </a:p>
          <a:p>
            <a:pPr marL="539749" lvl="1" indent="-269875">
              <a:lnSpc>
                <a:spcPts val="3499"/>
              </a:lnSpc>
              <a:buFont typeface="Arial"/>
              <a:buChar char="•"/>
            </a:pPr>
            <a:r>
              <a:rPr lang="en-US" sz="2499">
                <a:solidFill>
                  <a:srgbClr val="000000"/>
                </a:solidFill>
                <a:latin typeface="Now"/>
              </a:rPr>
              <a:t>As SDP increases, the residuals become more spread out, with both positive and negative residuals present. This suggests that the linear model may not be capturing the relationship well at higher SDP levels.</a:t>
            </a:r>
          </a:p>
          <a:p>
            <a:pPr marL="539749" lvl="1" indent="-269875">
              <a:lnSpc>
                <a:spcPts val="3499"/>
              </a:lnSpc>
              <a:buFont typeface="Arial"/>
              <a:buChar char="•"/>
            </a:pPr>
            <a:r>
              <a:rPr lang="en-US" sz="2499">
                <a:solidFill>
                  <a:srgbClr val="000000"/>
                </a:solidFill>
                <a:latin typeface="Now"/>
              </a:rPr>
              <a:t>There appears to be a pattern of increasing variance in the residuals as SDP increases, indicating potential heteroscedasticity (non-constant variance of residuals).</a:t>
            </a:r>
          </a:p>
          <a:p>
            <a:pPr marL="539749" lvl="1" indent="-269875">
              <a:lnSpc>
                <a:spcPts val="3499"/>
              </a:lnSpc>
              <a:buFont typeface="Arial"/>
              <a:buChar char="•"/>
            </a:pPr>
            <a:r>
              <a:rPr lang="en-US" sz="2499">
                <a:solidFill>
                  <a:srgbClr val="000000"/>
                </a:solidFill>
                <a:latin typeface="Now"/>
              </a:rPr>
              <a:t>The distribution of residuals is not completely random, with some patterns visible, hinting at possible non-linearities in the relationship.</a:t>
            </a:r>
          </a:p>
        </p:txBody>
      </p:sp>
      <p:sp>
        <p:nvSpPr>
          <p:cNvPr id="7" name="TextBox 7"/>
          <p:cNvSpPr txBox="1"/>
          <p:nvPr/>
        </p:nvSpPr>
        <p:spPr>
          <a:xfrm>
            <a:off x="7807935" y="7675415"/>
            <a:ext cx="9861433" cy="1298575"/>
          </a:xfrm>
          <a:prstGeom prst="rect">
            <a:avLst/>
          </a:prstGeom>
        </p:spPr>
        <p:txBody>
          <a:bodyPr lIns="0" tIns="0" rIns="0" bIns="0" rtlCol="0" anchor="t">
            <a:spAutoFit/>
          </a:bodyPr>
          <a:lstStyle/>
          <a:p>
            <a:pPr>
              <a:lnSpc>
                <a:spcPts val="3499"/>
              </a:lnSpc>
              <a:spcBef>
                <a:spcPct val="0"/>
              </a:spcBef>
            </a:pPr>
            <a:r>
              <a:rPr lang="en-US" sz="2499">
                <a:solidFill>
                  <a:srgbClr val="000000"/>
                </a:solidFill>
                <a:latin typeface="Now"/>
              </a:rPr>
              <a:t>The residual plot suggests heteroscedasticity and potential non-linearities, while the data plot hints at a possible inverted U-shaped relationship (environmental Kuznets curve).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a:stretch>
          </a:blipFill>
        </p:spPr>
      </p:sp>
      <p:sp>
        <p:nvSpPr>
          <p:cNvPr id="3" name="Freeform 3"/>
          <p:cNvSpPr/>
          <p:nvPr/>
        </p:nvSpPr>
        <p:spPr>
          <a:xfrm>
            <a:off x="3026357" y="579458"/>
            <a:ext cx="12235285" cy="9128084"/>
          </a:xfrm>
          <a:custGeom>
            <a:avLst/>
            <a:gdLst/>
            <a:ahLst/>
            <a:cxnLst/>
            <a:rect l="l" t="t" r="r" b="b"/>
            <a:pathLst>
              <a:path w="12235285" h="9128084">
                <a:moveTo>
                  <a:pt x="0" y="0"/>
                </a:moveTo>
                <a:lnTo>
                  <a:pt x="12235286" y="0"/>
                </a:lnTo>
                <a:lnTo>
                  <a:pt x="12235286" y="9128084"/>
                </a:lnTo>
                <a:lnTo>
                  <a:pt x="0" y="9128084"/>
                </a:lnTo>
                <a:lnTo>
                  <a:pt x="0" y="0"/>
                </a:lnTo>
                <a:close/>
              </a:path>
            </a:pathLst>
          </a:custGeom>
          <a:blipFill>
            <a:blip r:embed="rId3"/>
            <a:stretch>
              <a:fillRect l="-234" r="-828" b="-5498"/>
            </a:stretch>
          </a:blipFill>
        </p:spPr>
      </p:sp>
      <p:sp>
        <p:nvSpPr>
          <p:cNvPr id="4" name="Freeform 4"/>
          <p:cNvSpPr/>
          <p:nvPr/>
        </p:nvSpPr>
        <p:spPr>
          <a:xfrm rot="-5503072">
            <a:off x="13592444" y="1702861"/>
            <a:ext cx="3542699" cy="700367"/>
          </a:xfrm>
          <a:custGeom>
            <a:avLst/>
            <a:gdLst/>
            <a:ahLst/>
            <a:cxnLst/>
            <a:rect l="l" t="t" r="r" b="b"/>
            <a:pathLst>
              <a:path w="3542699" h="700367">
                <a:moveTo>
                  <a:pt x="0" y="0"/>
                </a:moveTo>
                <a:lnTo>
                  <a:pt x="3542699" y="0"/>
                </a:lnTo>
                <a:lnTo>
                  <a:pt x="3542699" y="700366"/>
                </a:lnTo>
                <a:lnTo>
                  <a:pt x="0" y="700366"/>
                </a:lnTo>
                <a:lnTo>
                  <a:pt x="0" y="0"/>
                </a:lnTo>
                <a:close/>
              </a:path>
            </a:pathLst>
          </a:custGeom>
          <a:blipFill>
            <a:blip r:embed="rId4"/>
            <a:stretch>
              <a:fillRect l="-642" t="-5445" r="-95451" b="-105335"/>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a:stretch>
          </a:blipFill>
        </p:spPr>
      </p:sp>
      <p:sp>
        <p:nvSpPr>
          <p:cNvPr id="3" name="Freeform 3"/>
          <p:cNvSpPr/>
          <p:nvPr/>
        </p:nvSpPr>
        <p:spPr>
          <a:xfrm>
            <a:off x="8507270" y="464436"/>
            <a:ext cx="9550659" cy="9392853"/>
          </a:xfrm>
          <a:custGeom>
            <a:avLst/>
            <a:gdLst/>
            <a:ahLst/>
            <a:cxnLst/>
            <a:rect l="l" t="t" r="r" b="b"/>
            <a:pathLst>
              <a:path w="9550659" h="9392853">
                <a:moveTo>
                  <a:pt x="0" y="0"/>
                </a:moveTo>
                <a:lnTo>
                  <a:pt x="9550659" y="0"/>
                </a:lnTo>
                <a:lnTo>
                  <a:pt x="9550659" y="9392853"/>
                </a:lnTo>
                <a:lnTo>
                  <a:pt x="0" y="9392853"/>
                </a:lnTo>
                <a:lnTo>
                  <a:pt x="0" y="0"/>
                </a:lnTo>
                <a:close/>
              </a:path>
            </a:pathLst>
          </a:custGeom>
          <a:blipFill>
            <a:blip r:embed="rId3"/>
            <a:stretch>
              <a:fillRect l="-42850" t="-16405" r="-55452" b="-4574"/>
            </a:stretch>
          </a:blipFill>
        </p:spPr>
      </p:sp>
      <p:sp>
        <p:nvSpPr>
          <p:cNvPr id="4" name="Freeform 4"/>
          <p:cNvSpPr/>
          <p:nvPr/>
        </p:nvSpPr>
        <p:spPr>
          <a:xfrm>
            <a:off x="437693" y="2670967"/>
            <a:ext cx="7690681" cy="5880819"/>
          </a:xfrm>
          <a:custGeom>
            <a:avLst/>
            <a:gdLst/>
            <a:ahLst/>
            <a:cxnLst/>
            <a:rect l="l" t="t" r="r" b="b"/>
            <a:pathLst>
              <a:path w="7690681" h="5880819">
                <a:moveTo>
                  <a:pt x="0" y="0"/>
                </a:moveTo>
                <a:lnTo>
                  <a:pt x="7690680" y="0"/>
                </a:lnTo>
                <a:lnTo>
                  <a:pt x="7690680" y="5880819"/>
                </a:lnTo>
                <a:lnTo>
                  <a:pt x="0" y="5880819"/>
                </a:lnTo>
                <a:lnTo>
                  <a:pt x="0" y="0"/>
                </a:lnTo>
                <a:close/>
              </a:path>
            </a:pathLst>
          </a:custGeom>
          <a:blipFill>
            <a:blip r:embed="rId4"/>
            <a:stretch>
              <a:fillRect l="-1618" r="-1618"/>
            </a:stretch>
          </a:blipFill>
        </p:spPr>
      </p:sp>
      <p:sp>
        <p:nvSpPr>
          <p:cNvPr id="5" name="TextBox 5"/>
          <p:cNvSpPr txBox="1"/>
          <p:nvPr/>
        </p:nvSpPr>
        <p:spPr>
          <a:xfrm>
            <a:off x="8507270" y="3000371"/>
            <a:ext cx="9550659" cy="65563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Now"/>
              </a:rPr>
              <a:t>The histogram is most densely populated between 0 and 50 residuals, where the highest frequency of residuals occurs, indicating that a majority of the residuals are clustered around this range , which is what we desired .</a:t>
            </a:r>
          </a:p>
          <a:p>
            <a:pPr marL="539749" lvl="1" indent="-269875">
              <a:lnSpc>
                <a:spcPts val="3499"/>
              </a:lnSpc>
              <a:buFont typeface="Arial"/>
              <a:buChar char="•"/>
            </a:pPr>
            <a:r>
              <a:rPr lang="en-US" sz="2499">
                <a:solidFill>
                  <a:srgbClr val="000000"/>
                </a:solidFill>
                <a:latin typeface="Now"/>
              </a:rPr>
              <a:t>The spread of the histogram is greater towards the right side, indicating positive skewness, with a significant tail extending into higher values of residuals. This suggests the presence of outliers, where larger residuals are less frequent but still present.</a:t>
            </a:r>
          </a:p>
          <a:p>
            <a:pPr marL="539749" lvl="1" indent="-269875">
              <a:lnSpc>
                <a:spcPts val="3499"/>
              </a:lnSpc>
              <a:buFont typeface="Arial"/>
              <a:buChar char="•"/>
            </a:pPr>
            <a:r>
              <a:rPr lang="en-US" sz="2499">
                <a:solidFill>
                  <a:srgbClr val="000000"/>
                </a:solidFill>
                <a:latin typeface="Now"/>
              </a:rPr>
              <a:t>These observations indicate that the model may not effectively capture all the variability in the data, especially at higher values of the predictor. This aligns with our findings in the second part, suggesting the potential need for using an environmental Kuznets equation to better estimate the data.</a:t>
            </a:r>
          </a:p>
        </p:txBody>
      </p:sp>
      <p:sp>
        <p:nvSpPr>
          <p:cNvPr id="6" name="Freeform 6"/>
          <p:cNvSpPr/>
          <p:nvPr/>
        </p:nvSpPr>
        <p:spPr>
          <a:xfrm rot="-87012">
            <a:off x="6096302" y="8329664"/>
            <a:ext cx="2728942" cy="539493"/>
          </a:xfrm>
          <a:custGeom>
            <a:avLst/>
            <a:gdLst/>
            <a:ahLst/>
            <a:cxnLst/>
            <a:rect l="l" t="t" r="r" b="b"/>
            <a:pathLst>
              <a:path w="2728942" h="539493">
                <a:moveTo>
                  <a:pt x="0" y="0"/>
                </a:moveTo>
                <a:lnTo>
                  <a:pt x="2728942" y="0"/>
                </a:lnTo>
                <a:lnTo>
                  <a:pt x="2728942" y="539493"/>
                </a:lnTo>
                <a:lnTo>
                  <a:pt x="0" y="539493"/>
                </a:lnTo>
                <a:lnTo>
                  <a:pt x="0" y="0"/>
                </a:lnTo>
                <a:close/>
              </a:path>
            </a:pathLst>
          </a:custGeom>
          <a:blipFill>
            <a:blip r:embed="rId5"/>
            <a:stretch>
              <a:fillRect l="-642" t="-5445" r="-95451" b="-105335"/>
            </a:stretch>
          </a:blipFill>
        </p:spPr>
      </p:sp>
      <p:grpSp>
        <p:nvGrpSpPr>
          <p:cNvPr id="7" name="Group 7"/>
          <p:cNvGrpSpPr/>
          <p:nvPr/>
        </p:nvGrpSpPr>
        <p:grpSpPr>
          <a:xfrm>
            <a:off x="274848" y="1761172"/>
            <a:ext cx="7648141" cy="578767"/>
            <a:chOff x="0" y="0"/>
            <a:chExt cx="2014325" cy="152432"/>
          </a:xfrm>
        </p:grpSpPr>
        <p:sp>
          <p:nvSpPr>
            <p:cNvPr id="8" name="Freeform 8"/>
            <p:cNvSpPr/>
            <p:nvPr/>
          </p:nvSpPr>
          <p:spPr>
            <a:xfrm>
              <a:off x="0" y="0"/>
              <a:ext cx="2014325" cy="152432"/>
            </a:xfrm>
            <a:custGeom>
              <a:avLst/>
              <a:gdLst/>
              <a:ahLst/>
              <a:cxnLst/>
              <a:rect l="l" t="t" r="r" b="b"/>
              <a:pathLst>
                <a:path w="2014325" h="152432">
                  <a:moveTo>
                    <a:pt x="0" y="0"/>
                  </a:moveTo>
                  <a:lnTo>
                    <a:pt x="2014325" y="0"/>
                  </a:lnTo>
                  <a:lnTo>
                    <a:pt x="2014325" y="152432"/>
                  </a:lnTo>
                  <a:lnTo>
                    <a:pt x="0" y="152432"/>
                  </a:lnTo>
                  <a:close/>
                </a:path>
              </a:pathLst>
            </a:custGeom>
            <a:solidFill>
              <a:srgbClr val="000000"/>
            </a:solidFill>
          </p:spPr>
        </p:sp>
        <p:sp>
          <p:nvSpPr>
            <p:cNvPr id="9" name="TextBox 9"/>
            <p:cNvSpPr txBox="1"/>
            <p:nvPr/>
          </p:nvSpPr>
          <p:spPr>
            <a:xfrm>
              <a:off x="0" y="-38100"/>
              <a:ext cx="2014325" cy="190532"/>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763467" y="622553"/>
            <a:ext cx="10092999" cy="1717386"/>
          </a:xfrm>
          <a:prstGeom prst="rect">
            <a:avLst/>
          </a:prstGeom>
        </p:spPr>
        <p:txBody>
          <a:bodyPr lIns="0" tIns="0" rIns="0" bIns="0" rtlCol="0" anchor="t">
            <a:spAutoFit/>
          </a:bodyPr>
          <a:lstStyle/>
          <a:p>
            <a:pPr marL="0" lvl="0" indent="0" algn="ctr">
              <a:lnSpc>
                <a:spcPts val="14008"/>
              </a:lnSpc>
              <a:spcBef>
                <a:spcPct val="0"/>
              </a:spcBef>
            </a:pPr>
            <a:r>
              <a:rPr lang="en-US" sz="10006">
                <a:solidFill>
                  <a:srgbClr val="FFFFFF"/>
                </a:solidFill>
                <a:latin typeface="Canva Sans Bold"/>
              </a:rPr>
              <a:t>HISTOGRAM</a:t>
            </a:r>
          </a:p>
        </p:txBody>
      </p:sp>
      <p:sp>
        <p:nvSpPr>
          <p:cNvPr id="11" name="TextBox 11"/>
          <p:cNvSpPr txBox="1"/>
          <p:nvPr/>
        </p:nvSpPr>
        <p:spPr>
          <a:xfrm>
            <a:off x="8507270" y="649922"/>
            <a:ext cx="9550659" cy="21748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Now"/>
              </a:rPr>
              <a:t>The histogram displaying the sum of residuals equal to </a:t>
            </a:r>
            <a:r>
              <a:rPr lang="en-US" sz="2499" u="sng">
                <a:solidFill>
                  <a:srgbClr val="000000"/>
                </a:solidFill>
                <a:latin typeface="Now Bold"/>
              </a:rPr>
              <a:t>-5.212275e-12</a:t>
            </a:r>
            <a:r>
              <a:rPr lang="en-US" sz="2499">
                <a:solidFill>
                  <a:srgbClr val="000000"/>
                </a:solidFill>
                <a:latin typeface="Now"/>
              </a:rPr>
              <a:t> indicates that the model's residuals, which are the differences between the predicted values of calcium levels and the actual observed values, are well-centered around zero.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a:stretch>
          </a:blipFill>
        </p:spPr>
      </p:sp>
      <p:sp>
        <p:nvSpPr>
          <p:cNvPr id="3" name="Freeform 3"/>
          <p:cNvSpPr/>
          <p:nvPr/>
        </p:nvSpPr>
        <p:spPr>
          <a:xfrm>
            <a:off x="7770269" y="2648616"/>
            <a:ext cx="9780730" cy="5770983"/>
          </a:xfrm>
          <a:custGeom>
            <a:avLst/>
            <a:gdLst/>
            <a:ahLst/>
            <a:cxnLst/>
            <a:rect l="l" t="t" r="r" b="b"/>
            <a:pathLst>
              <a:path w="9780730" h="5770983">
                <a:moveTo>
                  <a:pt x="0" y="0"/>
                </a:moveTo>
                <a:lnTo>
                  <a:pt x="9780730" y="0"/>
                </a:lnTo>
                <a:lnTo>
                  <a:pt x="9780730" y="5770983"/>
                </a:lnTo>
                <a:lnTo>
                  <a:pt x="0" y="5770983"/>
                </a:lnTo>
                <a:lnTo>
                  <a:pt x="0" y="0"/>
                </a:lnTo>
                <a:close/>
              </a:path>
            </a:pathLst>
          </a:custGeom>
          <a:blipFill>
            <a:blip r:embed="rId3"/>
            <a:stretch>
              <a:fillRect l="-41842" t="-96908" r="-51795"/>
            </a:stretch>
          </a:blipFill>
        </p:spPr>
      </p:sp>
      <p:sp>
        <p:nvSpPr>
          <p:cNvPr id="4" name="Freeform 4"/>
          <p:cNvSpPr/>
          <p:nvPr/>
        </p:nvSpPr>
        <p:spPr>
          <a:xfrm>
            <a:off x="548389" y="2648616"/>
            <a:ext cx="7372614" cy="5770983"/>
          </a:xfrm>
          <a:custGeom>
            <a:avLst/>
            <a:gdLst/>
            <a:ahLst/>
            <a:cxnLst/>
            <a:rect l="l" t="t" r="r" b="b"/>
            <a:pathLst>
              <a:path w="7372614" h="5770983">
                <a:moveTo>
                  <a:pt x="0" y="0"/>
                </a:moveTo>
                <a:lnTo>
                  <a:pt x="7372613" y="0"/>
                </a:lnTo>
                <a:lnTo>
                  <a:pt x="7372613" y="5770983"/>
                </a:lnTo>
                <a:lnTo>
                  <a:pt x="0" y="5770983"/>
                </a:lnTo>
                <a:lnTo>
                  <a:pt x="0" y="0"/>
                </a:lnTo>
                <a:close/>
              </a:path>
            </a:pathLst>
          </a:custGeom>
          <a:blipFill>
            <a:blip r:embed="rId4"/>
            <a:stretch>
              <a:fillRect t="-373" r="-3784" b="-1985"/>
            </a:stretch>
          </a:blipFill>
        </p:spPr>
      </p:sp>
      <p:grpSp>
        <p:nvGrpSpPr>
          <p:cNvPr id="5" name="Group 5"/>
          <p:cNvGrpSpPr/>
          <p:nvPr/>
        </p:nvGrpSpPr>
        <p:grpSpPr>
          <a:xfrm>
            <a:off x="1499734" y="1721962"/>
            <a:ext cx="14813230" cy="595023"/>
            <a:chOff x="0" y="0"/>
            <a:chExt cx="3901427" cy="156714"/>
          </a:xfrm>
        </p:grpSpPr>
        <p:sp>
          <p:nvSpPr>
            <p:cNvPr id="6" name="Freeform 6"/>
            <p:cNvSpPr/>
            <p:nvPr/>
          </p:nvSpPr>
          <p:spPr>
            <a:xfrm>
              <a:off x="0" y="0"/>
              <a:ext cx="3901427" cy="156714"/>
            </a:xfrm>
            <a:custGeom>
              <a:avLst/>
              <a:gdLst/>
              <a:ahLst/>
              <a:cxnLst/>
              <a:rect l="l" t="t" r="r" b="b"/>
              <a:pathLst>
                <a:path w="3901427" h="156714">
                  <a:moveTo>
                    <a:pt x="0" y="0"/>
                  </a:moveTo>
                  <a:lnTo>
                    <a:pt x="3901427" y="0"/>
                  </a:lnTo>
                  <a:lnTo>
                    <a:pt x="3901427" y="156714"/>
                  </a:lnTo>
                  <a:lnTo>
                    <a:pt x="0" y="156714"/>
                  </a:lnTo>
                  <a:close/>
                </a:path>
              </a:pathLst>
            </a:custGeom>
            <a:solidFill>
              <a:srgbClr val="000000"/>
            </a:solidFill>
          </p:spPr>
        </p:sp>
        <p:sp>
          <p:nvSpPr>
            <p:cNvPr id="7" name="TextBox 7"/>
            <p:cNvSpPr txBox="1"/>
            <p:nvPr/>
          </p:nvSpPr>
          <p:spPr>
            <a:xfrm>
              <a:off x="0" y="-38100"/>
              <a:ext cx="3901427" cy="194814"/>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8215571" y="2872699"/>
            <a:ext cx="9524040" cy="5356225"/>
          </a:xfrm>
          <a:prstGeom prst="rect">
            <a:avLst/>
          </a:prstGeom>
        </p:spPr>
        <p:txBody>
          <a:bodyPr lIns="0" tIns="0" rIns="0" bIns="0" rtlCol="0" anchor="t">
            <a:spAutoFit/>
          </a:bodyPr>
          <a:lstStyle/>
          <a:p>
            <a:pPr>
              <a:lnSpc>
                <a:spcPts val="4339"/>
              </a:lnSpc>
              <a:spcBef>
                <a:spcPct val="0"/>
              </a:spcBef>
            </a:pPr>
            <a:r>
              <a:rPr lang="en-US" sz="3099">
                <a:solidFill>
                  <a:srgbClr val="000000"/>
                </a:solidFill>
                <a:latin typeface="Now Bold"/>
              </a:rPr>
              <a:t>Regression Equation used:</a:t>
            </a:r>
          </a:p>
          <a:p>
            <a:pPr>
              <a:lnSpc>
                <a:spcPts val="3499"/>
              </a:lnSpc>
              <a:spcBef>
                <a:spcPct val="0"/>
              </a:spcBef>
            </a:pPr>
            <a:endParaRPr lang="en-US" sz="3099">
              <a:solidFill>
                <a:srgbClr val="000000"/>
              </a:solidFill>
              <a:latin typeface="Now Bold"/>
            </a:endParaRPr>
          </a:p>
          <a:p>
            <a:pPr>
              <a:lnSpc>
                <a:spcPts val="3499"/>
              </a:lnSpc>
              <a:spcBef>
                <a:spcPct val="0"/>
              </a:spcBef>
            </a:pPr>
            <a:endParaRPr lang="en-US" sz="3099">
              <a:solidFill>
                <a:srgbClr val="000000"/>
              </a:solidFill>
              <a:latin typeface="Now Bold"/>
            </a:endParaRPr>
          </a:p>
          <a:p>
            <a:pPr>
              <a:lnSpc>
                <a:spcPts val="3499"/>
              </a:lnSpc>
              <a:spcBef>
                <a:spcPct val="0"/>
              </a:spcBef>
            </a:pPr>
            <a:endParaRPr lang="en-US" sz="3099">
              <a:solidFill>
                <a:srgbClr val="000000"/>
              </a:solidFill>
              <a:latin typeface="Now Bold"/>
            </a:endParaRPr>
          </a:p>
          <a:p>
            <a:pPr>
              <a:lnSpc>
                <a:spcPts val="3499"/>
              </a:lnSpc>
              <a:spcBef>
                <a:spcPct val="0"/>
              </a:spcBef>
            </a:pPr>
            <a:endParaRPr lang="en-US" sz="3099">
              <a:solidFill>
                <a:srgbClr val="000000"/>
              </a:solidFill>
              <a:latin typeface="Now Bold"/>
            </a:endParaRPr>
          </a:p>
          <a:p>
            <a:pPr>
              <a:lnSpc>
                <a:spcPts val="3499"/>
              </a:lnSpc>
              <a:spcBef>
                <a:spcPct val="0"/>
              </a:spcBef>
            </a:pPr>
            <a:r>
              <a:rPr lang="en-US" sz="2499">
                <a:solidFill>
                  <a:srgbClr val="000000"/>
                </a:solidFill>
                <a:latin typeface="Now Bold"/>
              </a:rPr>
              <a:t>State Domestic Product</a:t>
            </a:r>
            <a:r>
              <a:rPr lang="en-US" sz="2499">
                <a:solidFill>
                  <a:srgbClr val="000000"/>
                </a:solidFill>
                <a:latin typeface="Now"/>
              </a:rPr>
              <a:t>, or </a:t>
            </a:r>
            <a:r>
              <a:rPr lang="en-US" sz="2499">
                <a:solidFill>
                  <a:srgbClr val="000000"/>
                </a:solidFill>
                <a:latin typeface="Now Bold"/>
              </a:rPr>
              <a:t>SDP</a:t>
            </a:r>
            <a:r>
              <a:rPr lang="en-US" sz="2499">
                <a:solidFill>
                  <a:srgbClr val="000000"/>
                </a:solidFill>
                <a:latin typeface="Now"/>
              </a:rPr>
              <a:t>, is the total value of goods and services produced during any financial year within the boundaries of district i at the t ‘th year .</a:t>
            </a:r>
          </a:p>
          <a:p>
            <a:pPr>
              <a:lnSpc>
                <a:spcPts val="3499"/>
              </a:lnSpc>
              <a:spcBef>
                <a:spcPct val="0"/>
              </a:spcBef>
            </a:pPr>
            <a:endParaRPr lang="en-US" sz="2499">
              <a:solidFill>
                <a:srgbClr val="000000"/>
              </a:solidFill>
              <a:latin typeface="Now"/>
            </a:endParaRPr>
          </a:p>
          <a:p>
            <a:pPr>
              <a:lnSpc>
                <a:spcPts val="3499"/>
              </a:lnSpc>
              <a:spcBef>
                <a:spcPct val="0"/>
              </a:spcBef>
            </a:pPr>
            <a:r>
              <a:rPr lang="en-US" sz="2499">
                <a:solidFill>
                  <a:srgbClr val="000000"/>
                </a:solidFill>
                <a:latin typeface="Now Bold"/>
              </a:rPr>
              <a:t>GWQ </a:t>
            </a:r>
            <a:r>
              <a:rPr lang="en-US" sz="2499">
                <a:solidFill>
                  <a:srgbClr val="000000"/>
                </a:solidFill>
                <a:latin typeface="Now"/>
              </a:rPr>
              <a:t>i,t:</a:t>
            </a:r>
            <a:r>
              <a:rPr lang="en-US" sz="2499">
                <a:solidFill>
                  <a:srgbClr val="000000"/>
                </a:solidFill>
                <a:latin typeface="Now Bold"/>
              </a:rPr>
              <a:t> Groundwater quality </a:t>
            </a:r>
            <a:r>
              <a:rPr lang="en-US" sz="2499">
                <a:solidFill>
                  <a:srgbClr val="000000"/>
                </a:solidFill>
                <a:latin typeface="Now"/>
                <a:ea typeface="Now"/>
              </a:rPr>
              <a:t>in district 𝑖  at the t th year . For this project The ground water quality indicator is Calcium.</a:t>
            </a:r>
          </a:p>
        </p:txBody>
      </p:sp>
      <p:sp>
        <p:nvSpPr>
          <p:cNvPr id="9" name="TextBox 9"/>
          <p:cNvSpPr txBox="1"/>
          <p:nvPr/>
        </p:nvSpPr>
        <p:spPr>
          <a:xfrm>
            <a:off x="0" y="669934"/>
            <a:ext cx="18147713" cy="1566544"/>
          </a:xfrm>
          <a:prstGeom prst="rect">
            <a:avLst/>
          </a:prstGeom>
        </p:spPr>
        <p:txBody>
          <a:bodyPr lIns="0" tIns="0" rIns="0" bIns="0" rtlCol="0" anchor="t">
            <a:spAutoFit/>
          </a:bodyPr>
          <a:lstStyle/>
          <a:p>
            <a:pPr marL="0" lvl="0" indent="0" algn="ctr">
              <a:lnSpc>
                <a:spcPts val="12880"/>
              </a:lnSpc>
              <a:spcBef>
                <a:spcPct val="0"/>
              </a:spcBef>
            </a:pPr>
            <a:r>
              <a:rPr lang="en-US" sz="9200">
                <a:solidFill>
                  <a:srgbClr val="FFFFFF"/>
                </a:solidFill>
                <a:latin typeface="Canva Sans Bold"/>
              </a:rPr>
              <a:t>NEW REGRESSION ORDER</a:t>
            </a:r>
          </a:p>
        </p:txBody>
      </p:sp>
      <p:grpSp>
        <p:nvGrpSpPr>
          <p:cNvPr id="10" name="Group 10"/>
          <p:cNvGrpSpPr/>
          <p:nvPr/>
        </p:nvGrpSpPr>
        <p:grpSpPr>
          <a:xfrm>
            <a:off x="7770269" y="3898248"/>
            <a:ext cx="9780730" cy="360842"/>
            <a:chOff x="0" y="0"/>
            <a:chExt cx="13040973" cy="481123"/>
          </a:xfrm>
        </p:grpSpPr>
        <p:sp>
          <p:nvSpPr>
            <p:cNvPr id="11" name="Freeform 11"/>
            <p:cNvSpPr/>
            <p:nvPr/>
          </p:nvSpPr>
          <p:spPr>
            <a:xfrm>
              <a:off x="0" y="0"/>
              <a:ext cx="13040973" cy="481123"/>
            </a:xfrm>
            <a:custGeom>
              <a:avLst/>
              <a:gdLst/>
              <a:ahLst/>
              <a:cxnLst/>
              <a:rect l="l" t="t" r="r" b="b"/>
              <a:pathLst>
                <a:path w="13040973" h="481123">
                  <a:moveTo>
                    <a:pt x="0" y="0"/>
                  </a:moveTo>
                  <a:lnTo>
                    <a:pt x="13040973" y="0"/>
                  </a:lnTo>
                  <a:lnTo>
                    <a:pt x="13040973" y="481123"/>
                  </a:lnTo>
                  <a:lnTo>
                    <a:pt x="0" y="4811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8268" t="-755" r="-12045" b="-29559"/>
            </a:stretch>
          </a:blipFill>
        </p:spPr>
      </p:sp>
      <p:sp>
        <p:nvSpPr>
          <p:cNvPr id="3" name="Freeform 3"/>
          <p:cNvSpPr/>
          <p:nvPr/>
        </p:nvSpPr>
        <p:spPr>
          <a:xfrm rot="-10322409">
            <a:off x="-912287" y="9122906"/>
            <a:ext cx="17622628" cy="5841296"/>
          </a:xfrm>
          <a:custGeom>
            <a:avLst/>
            <a:gdLst/>
            <a:ahLst/>
            <a:cxnLst/>
            <a:rect l="l" t="t" r="r" b="b"/>
            <a:pathLst>
              <a:path w="17622628" h="5841296">
                <a:moveTo>
                  <a:pt x="0" y="0"/>
                </a:moveTo>
                <a:lnTo>
                  <a:pt x="17622627" y="0"/>
                </a:lnTo>
                <a:lnTo>
                  <a:pt x="17622627" y="5841296"/>
                </a:lnTo>
                <a:lnTo>
                  <a:pt x="0" y="5841296"/>
                </a:lnTo>
                <a:lnTo>
                  <a:pt x="0" y="0"/>
                </a:lnTo>
                <a:close/>
              </a:path>
            </a:pathLst>
          </a:custGeom>
          <a:blipFill>
            <a:blip r:embed="rId3">
              <a:alphaModFix amt="54000"/>
            </a:blip>
            <a:stretch>
              <a:fillRect t="-4492" b="-4492"/>
            </a:stretch>
          </a:blipFill>
        </p:spPr>
      </p:sp>
      <p:graphicFrame>
        <p:nvGraphicFramePr>
          <p:cNvPr id="4" name="Table 4"/>
          <p:cNvGraphicFramePr>
            <a:graphicFrameLocks noGrp="1"/>
          </p:cNvGraphicFramePr>
          <p:nvPr/>
        </p:nvGraphicFramePr>
        <p:xfrm>
          <a:off x="448078" y="1957484"/>
          <a:ext cx="12045766" cy="5155579"/>
        </p:xfrm>
        <a:graphic>
          <a:graphicData uri="http://schemas.openxmlformats.org/drawingml/2006/table">
            <a:tbl>
              <a:tblPr/>
              <a:tblGrid>
                <a:gridCol w="2418665">
                  <a:extLst>
                    <a:ext uri="{9D8B030D-6E8A-4147-A177-3AD203B41FA5}">
                      <a16:colId xmlns:a16="http://schemas.microsoft.com/office/drawing/2014/main" val="20000"/>
                    </a:ext>
                  </a:extLst>
                </a:gridCol>
                <a:gridCol w="2361446">
                  <a:extLst>
                    <a:ext uri="{9D8B030D-6E8A-4147-A177-3AD203B41FA5}">
                      <a16:colId xmlns:a16="http://schemas.microsoft.com/office/drawing/2014/main" val="20001"/>
                    </a:ext>
                  </a:extLst>
                </a:gridCol>
                <a:gridCol w="2871615">
                  <a:extLst>
                    <a:ext uri="{9D8B030D-6E8A-4147-A177-3AD203B41FA5}">
                      <a16:colId xmlns:a16="http://schemas.microsoft.com/office/drawing/2014/main" val="20002"/>
                    </a:ext>
                  </a:extLst>
                </a:gridCol>
                <a:gridCol w="2171304">
                  <a:extLst>
                    <a:ext uri="{9D8B030D-6E8A-4147-A177-3AD203B41FA5}">
                      <a16:colId xmlns:a16="http://schemas.microsoft.com/office/drawing/2014/main" val="20003"/>
                    </a:ext>
                  </a:extLst>
                </a:gridCol>
                <a:gridCol w="2222735">
                  <a:extLst>
                    <a:ext uri="{9D8B030D-6E8A-4147-A177-3AD203B41FA5}">
                      <a16:colId xmlns:a16="http://schemas.microsoft.com/office/drawing/2014/main" val="20004"/>
                    </a:ext>
                  </a:extLst>
                </a:gridCol>
              </a:tblGrid>
              <a:tr h="859263">
                <a:tc>
                  <a:txBody>
                    <a:bodyPr/>
                    <a:lstStyle/>
                    <a:p>
                      <a:pPr algn="ctr">
                        <a:lnSpc>
                          <a:spcPts val="2714"/>
                        </a:lnSpc>
                        <a:defRPr/>
                      </a:pPr>
                      <a:r>
                        <a:rPr lang="en-US" sz="1938">
                          <a:solidFill>
                            <a:srgbClr val="FFFFFF"/>
                          </a:solidFill>
                          <a:latin typeface="Now Bold"/>
                        </a:rPr>
                        <a:t>coeff</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Estimates</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std error</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t</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P&gt;|t|</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859263">
                <a:tc>
                  <a:txBody>
                    <a:bodyPr/>
                    <a:lstStyle/>
                    <a:p>
                      <a:pPr algn="ctr">
                        <a:lnSpc>
                          <a:spcPts val="2714"/>
                        </a:lnSpc>
                        <a:defRPr/>
                      </a:pPr>
                      <a:r>
                        <a:rPr lang="en-US" sz="1938">
                          <a:solidFill>
                            <a:srgbClr val="FFFFFF"/>
                          </a:solidFill>
                          <a:latin typeface="Now Bold"/>
                        </a:rPr>
                        <a:t>Intercept</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3.960e+01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1.844e+00</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21.016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9263">
                <a:tc>
                  <a:txBody>
                    <a:bodyPr/>
                    <a:lstStyle/>
                    <a:p>
                      <a:pPr algn="ctr">
                        <a:lnSpc>
                          <a:spcPts val="2714"/>
                        </a:lnSpc>
                        <a:defRPr/>
                      </a:pPr>
                      <a:r>
                        <a:rPr lang="en-US" sz="1938">
                          <a:solidFill>
                            <a:srgbClr val="FFFFFF"/>
                          </a:solidFill>
                          <a:latin typeface="Now Bold"/>
                        </a:rPr>
                        <a:t>SDP</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1.978e-04</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1.121e-05</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17.648</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9263">
                <a:tc>
                  <a:txBody>
                    <a:bodyPr/>
                    <a:lstStyle/>
                    <a:p>
                      <a:pPr algn="ctr">
                        <a:lnSpc>
                          <a:spcPts val="2714"/>
                        </a:lnSpc>
                        <a:defRPr/>
                      </a:pPr>
                      <a:r>
                        <a:rPr lang="en-US" sz="1938">
                          <a:solidFill>
                            <a:srgbClr val="FFFFFF"/>
                          </a:solidFill>
                          <a:latin typeface="Now Bold"/>
                        </a:rPr>
                        <a:t>I(SDP^2)</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-3.978e-10</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3.0311e-11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--13.125</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59263">
                <a:tc>
                  <a:txBody>
                    <a:bodyPr/>
                    <a:lstStyle/>
                    <a:p>
                      <a:pPr algn="ctr">
                        <a:lnSpc>
                          <a:spcPts val="2714"/>
                        </a:lnSpc>
                        <a:defRPr/>
                      </a:pPr>
                      <a:r>
                        <a:rPr lang="en-US" sz="1938">
                          <a:solidFill>
                            <a:srgbClr val="FFFFFF"/>
                          </a:solidFill>
                          <a:latin typeface="Now Bold"/>
                        </a:rPr>
                        <a:t>I(SDP^3)</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2.383e-16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2.123-e-17</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11.224</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9263">
                <a:tc>
                  <a:txBody>
                    <a:bodyPr/>
                    <a:lstStyle/>
                    <a:p>
                      <a:pPr algn="ctr">
                        <a:lnSpc>
                          <a:spcPts val="2714"/>
                        </a:lnSpc>
                        <a:defRPr/>
                      </a:pPr>
                      <a:r>
                        <a:rPr lang="en-US" sz="1938">
                          <a:solidFill>
                            <a:srgbClr val="FFFFFF"/>
                          </a:solidFill>
                          <a:latin typeface="Now Bold"/>
                        </a:rPr>
                        <a:t>GINI</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-9.813e+00</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6.109e+00</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-1.606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0.108</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Freeform 5"/>
          <p:cNvSpPr/>
          <p:nvPr/>
        </p:nvSpPr>
        <p:spPr>
          <a:xfrm>
            <a:off x="215983" y="1833021"/>
            <a:ext cx="18072017" cy="7425279"/>
          </a:xfrm>
          <a:custGeom>
            <a:avLst/>
            <a:gdLst/>
            <a:ahLst/>
            <a:cxnLst/>
            <a:rect l="l" t="t" r="r" b="b"/>
            <a:pathLst>
              <a:path w="18072017" h="7425279">
                <a:moveTo>
                  <a:pt x="0" y="0"/>
                </a:moveTo>
                <a:lnTo>
                  <a:pt x="18072017" y="0"/>
                </a:lnTo>
                <a:lnTo>
                  <a:pt x="18072017" y="7425279"/>
                </a:lnTo>
                <a:lnTo>
                  <a:pt x="0" y="7425279"/>
                </a:lnTo>
                <a:lnTo>
                  <a:pt x="0" y="0"/>
                </a:lnTo>
                <a:close/>
              </a:path>
            </a:pathLst>
          </a:custGeom>
          <a:blipFill>
            <a:blip r:embed="rId4"/>
            <a:stretch>
              <a:fillRect l="-241" t="-47305" r="-40187" b="-57764"/>
            </a:stretch>
          </a:blipFill>
        </p:spPr>
      </p:sp>
      <p:graphicFrame>
        <p:nvGraphicFramePr>
          <p:cNvPr id="6" name="Table 6"/>
          <p:cNvGraphicFramePr>
            <a:graphicFrameLocks noGrp="1"/>
          </p:cNvGraphicFramePr>
          <p:nvPr/>
        </p:nvGraphicFramePr>
        <p:xfrm>
          <a:off x="215983" y="2527191"/>
          <a:ext cx="12492585" cy="5155579"/>
        </p:xfrm>
        <a:graphic>
          <a:graphicData uri="http://schemas.openxmlformats.org/drawingml/2006/table">
            <a:tbl>
              <a:tblPr/>
              <a:tblGrid>
                <a:gridCol w="2508382">
                  <a:extLst>
                    <a:ext uri="{9D8B030D-6E8A-4147-A177-3AD203B41FA5}">
                      <a16:colId xmlns:a16="http://schemas.microsoft.com/office/drawing/2014/main" val="20000"/>
                    </a:ext>
                  </a:extLst>
                </a:gridCol>
                <a:gridCol w="2449040">
                  <a:extLst>
                    <a:ext uri="{9D8B030D-6E8A-4147-A177-3AD203B41FA5}">
                      <a16:colId xmlns:a16="http://schemas.microsoft.com/office/drawing/2014/main" val="20001"/>
                    </a:ext>
                  </a:extLst>
                </a:gridCol>
                <a:gridCol w="2978134">
                  <a:extLst>
                    <a:ext uri="{9D8B030D-6E8A-4147-A177-3AD203B41FA5}">
                      <a16:colId xmlns:a16="http://schemas.microsoft.com/office/drawing/2014/main" val="20002"/>
                    </a:ext>
                  </a:extLst>
                </a:gridCol>
                <a:gridCol w="2251845">
                  <a:extLst>
                    <a:ext uri="{9D8B030D-6E8A-4147-A177-3AD203B41FA5}">
                      <a16:colId xmlns:a16="http://schemas.microsoft.com/office/drawing/2014/main" val="20003"/>
                    </a:ext>
                  </a:extLst>
                </a:gridCol>
                <a:gridCol w="2305184">
                  <a:extLst>
                    <a:ext uri="{9D8B030D-6E8A-4147-A177-3AD203B41FA5}">
                      <a16:colId xmlns:a16="http://schemas.microsoft.com/office/drawing/2014/main" val="20004"/>
                    </a:ext>
                  </a:extLst>
                </a:gridCol>
              </a:tblGrid>
              <a:tr h="859263">
                <a:tc>
                  <a:txBody>
                    <a:bodyPr/>
                    <a:lstStyle/>
                    <a:p>
                      <a:pPr algn="ctr">
                        <a:lnSpc>
                          <a:spcPts val="2714"/>
                        </a:lnSpc>
                        <a:defRPr/>
                      </a:pPr>
                      <a:r>
                        <a:rPr lang="en-US" sz="1938">
                          <a:solidFill>
                            <a:srgbClr val="FFFFFF"/>
                          </a:solidFill>
                          <a:latin typeface="Now Bold"/>
                        </a:rPr>
                        <a:t>coeff</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Estimates</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std error</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t</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P&gt;|t|</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859263">
                <a:tc>
                  <a:txBody>
                    <a:bodyPr/>
                    <a:lstStyle/>
                    <a:p>
                      <a:pPr algn="ctr">
                        <a:lnSpc>
                          <a:spcPts val="2714"/>
                        </a:lnSpc>
                        <a:defRPr/>
                      </a:pPr>
                      <a:r>
                        <a:rPr lang="en-US" sz="1938">
                          <a:solidFill>
                            <a:srgbClr val="FFFFFF"/>
                          </a:solidFill>
                          <a:latin typeface="Now Bold"/>
                        </a:rPr>
                        <a:t>Intercept</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4.111e+01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2.502e+00</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16.431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9263">
                <a:tc>
                  <a:txBody>
                    <a:bodyPr/>
                    <a:lstStyle/>
                    <a:p>
                      <a:pPr algn="ctr">
                        <a:lnSpc>
                          <a:spcPts val="2714"/>
                        </a:lnSpc>
                        <a:defRPr/>
                      </a:pPr>
                      <a:r>
                        <a:rPr lang="en-US" sz="1938">
                          <a:solidFill>
                            <a:srgbClr val="FFFFFF"/>
                          </a:solidFill>
                          <a:latin typeface="Now Bold"/>
                        </a:rPr>
                        <a:t>SDP</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2.355e-04</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1.489e-045</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15.821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9263">
                <a:tc>
                  <a:txBody>
                    <a:bodyPr/>
                    <a:lstStyle/>
                    <a:p>
                      <a:pPr algn="ctr">
                        <a:lnSpc>
                          <a:spcPts val="2714"/>
                        </a:lnSpc>
                        <a:defRPr/>
                      </a:pPr>
                      <a:r>
                        <a:rPr lang="en-US" sz="1938">
                          <a:solidFill>
                            <a:srgbClr val="FFFFFF"/>
                          </a:solidFill>
                          <a:latin typeface="Now Bold"/>
                        </a:rPr>
                        <a:t>I(SDP^2)</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-4.910e-09</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4.022e-10</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-12.209</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59263">
                <a:tc>
                  <a:txBody>
                    <a:bodyPr/>
                    <a:lstStyle/>
                    <a:p>
                      <a:pPr algn="ctr">
                        <a:lnSpc>
                          <a:spcPts val="2714"/>
                        </a:lnSpc>
                        <a:defRPr/>
                      </a:pPr>
                      <a:r>
                        <a:rPr lang="en-US" sz="1938">
                          <a:solidFill>
                            <a:srgbClr val="FFFFFF"/>
                          </a:solidFill>
                          <a:latin typeface="Now Bold"/>
                        </a:rPr>
                        <a:t>I(SDP^3)</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2.938e-16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2.819-e-17</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10.422</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9263">
                <a:tc>
                  <a:txBody>
                    <a:bodyPr/>
                    <a:lstStyle/>
                    <a:p>
                      <a:pPr algn="ctr">
                        <a:lnSpc>
                          <a:spcPts val="2714"/>
                        </a:lnSpc>
                        <a:defRPr/>
                      </a:pPr>
                      <a:r>
                        <a:rPr lang="en-US" sz="1938">
                          <a:solidFill>
                            <a:srgbClr val="FFFFFF"/>
                          </a:solidFill>
                          <a:latin typeface="Now Bold"/>
                        </a:rPr>
                        <a:t>GINI</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-1.1169e+01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8.082e+00</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-1.447</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0.147</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7" name="Group 7"/>
          <p:cNvGrpSpPr/>
          <p:nvPr/>
        </p:nvGrpSpPr>
        <p:grpSpPr>
          <a:xfrm>
            <a:off x="897846" y="1957484"/>
            <a:ext cx="11614477" cy="428495"/>
            <a:chOff x="0" y="0"/>
            <a:chExt cx="15485970" cy="571327"/>
          </a:xfrm>
        </p:grpSpPr>
        <p:sp>
          <p:nvSpPr>
            <p:cNvPr id="8" name="Freeform 8"/>
            <p:cNvSpPr/>
            <p:nvPr/>
          </p:nvSpPr>
          <p:spPr>
            <a:xfrm>
              <a:off x="0" y="0"/>
              <a:ext cx="15485970" cy="571327"/>
            </a:xfrm>
            <a:custGeom>
              <a:avLst/>
              <a:gdLst/>
              <a:ahLst/>
              <a:cxnLst/>
              <a:rect l="l" t="t" r="r" b="b"/>
              <a:pathLst>
                <a:path w="15485970" h="571327">
                  <a:moveTo>
                    <a:pt x="0" y="0"/>
                  </a:moveTo>
                  <a:lnTo>
                    <a:pt x="15485970" y="0"/>
                  </a:lnTo>
                  <a:lnTo>
                    <a:pt x="15485970" y="571327"/>
                  </a:lnTo>
                  <a:lnTo>
                    <a:pt x="0" y="5713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9" name="TextBox 9"/>
          <p:cNvSpPr txBox="1"/>
          <p:nvPr/>
        </p:nvSpPr>
        <p:spPr>
          <a:xfrm>
            <a:off x="4578660" y="-171450"/>
            <a:ext cx="913068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Results</a:t>
            </a:r>
          </a:p>
        </p:txBody>
      </p:sp>
      <p:sp>
        <p:nvSpPr>
          <p:cNvPr id="10" name="TextBox 10"/>
          <p:cNvSpPr txBox="1"/>
          <p:nvPr/>
        </p:nvSpPr>
        <p:spPr>
          <a:xfrm>
            <a:off x="215983" y="7912392"/>
            <a:ext cx="17472380" cy="1278213"/>
          </a:xfrm>
          <a:prstGeom prst="rect">
            <a:avLst/>
          </a:prstGeom>
        </p:spPr>
        <p:txBody>
          <a:bodyPr lIns="0" tIns="0" rIns="0" bIns="0" rtlCol="0" anchor="t">
            <a:spAutoFit/>
          </a:bodyPr>
          <a:lstStyle/>
          <a:p>
            <a:pPr algn="ctr">
              <a:lnSpc>
                <a:spcPts val="3704"/>
              </a:lnSpc>
              <a:spcBef>
                <a:spcPct val="0"/>
              </a:spcBef>
            </a:pPr>
            <a:r>
              <a:rPr lang="en-US" sz="2645">
                <a:solidFill>
                  <a:srgbClr val="000000"/>
                </a:solidFill>
                <a:latin typeface="Canva Sans Bold"/>
              </a:rPr>
              <a:t>        Observations: 7187      R-square:0.05112</a:t>
            </a:r>
            <a:r>
              <a:rPr lang="en-US" sz="2645">
                <a:solidFill>
                  <a:srgbClr val="000000"/>
                </a:solidFill>
                <a:latin typeface="Canva Sans"/>
              </a:rPr>
              <a:t>     </a:t>
            </a:r>
            <a:r>
              <a:rPr lang="en-US" sz="2645">
                <a:solidFill>
                  <a:srgbClr val="000000"/>
                </a:solidFill>
                <a:latin typeface="Canva Sans Bold"/>
              </a:rPr>
              <a:t>Adj.R-square: 0.05059</a:t>
            </a:r>
          </a:p>
          <a:p>
            <a:pPr algn="ctr">
              <a:lnSpc>
                <a:spcPts val="3704"/>
              </a:lnSpc>
              <a:spcBef>
                <a:spcPct val="0"/>
              </a:spcBef>
            </a:pPr>
            <a:r>
              <a:rPr lang="en-US" sz="2645">
                <a:solidFill>
                  <a:srgbClr val="000000"/>
                </a:solidFill>
                <a:latin typeface="Canva Sans Bold"/>
              </a:rPr>
              <a:t> F-Statistics: 96.74</a:t>
            </a:r>
            <a:r>
              <a:rPr lang="en-US" sz="2645">
                <a:solidFill>
                  <a:srgbClr val="000000"/>
                </a:solidFill>
                <a:latin typeface="Canva Sans"/>
              </a:rPr>
              <a:t>           </a:t>
            </a:r>
            <a:r>
              <a:rPr lang="en-US" sz="2645">
                <a:solidFill>
                  <a:srgbClr val="000000"/>
                </a:solidFill>
                <a:latin typeface="Canva Sans Bold"/>
              </a:rPr>
              <a:t>P-value: &lt;2.2e-16      D.O.F: 7182</a:t>
            </a:r>
          </a:p>
          <a:p>
            <a:pPr algn="ctr">
              <a:lnSpc>
                <a:spcPts val="2815"/>
              </a:lnSpc>
              <a:spcBef>
                <a:spcPct val="0"/>
              </a:spcBef>
            </a:pPr>
            <a:endParaRPr lang="en-US" sz="2645">
              <a:solidFill>
                <a:srgbClr val="000000"/>
              </a:solidFill>
              <a:latin typeface="Canva Sans Bold"/>
            </a:endParaRPr>
          </a:p>
        </p:txBody>
      </p:sp>
      <p:graphicFrame>
        <p:nvGraphicFramePr>
          <p:cNvPr id="11" name="Table 11"/>
          <p:cNvGraphicFramePr>
            <a:graphicFrameLocks noGrp="1"/>
          </p:cNvGraphicFramePr>
          <p:nvPr/>
        </p:nvGraphicFramePr>
        <p:xfrm>
          <a:off x="215983" y="2527191"/>
          <a:ext cx="4981249" cy="5155579"/>
        </p:xfrm>
        <a:graphic>
          <a:graphicData uri="http://schemas.openxmlformats.org/drawingml/2006/table">
            <a:tbl>
              <a:tblPr/>
              <a:tblGrid>
                <a:gridCol w="2520438">
                  <a:extLst>
                    <a:ext uri="{9D8B030D-6E8A-4147-A177-3AD203B41FA5}">
                      <a16:colId xmlns:a16="http://schemas.microsoft.com/office/drawing/2014/main" val="20000"/>
                    </a:ext>
                  </a:extLst>
                </a:gridCol>
                <a:gridCol w="2460811">
                  <a:extLst>
                    <a:ext uri="{9D8B030D-6E8A-4147-A177-3AD203B41FA5}">
                      <a16:colId xmlns:a16="http://schemas.microsoft.com/office/drawing/2014/main" val="20001"/>
                    </a:ext>
                  </a:extLst>
                </a:gridCol>
              </a:tblGrid>
              <a:tr h="859263">
                <a:tc>
                  <a:txBody>
                    <a:bodyPr/>
                    <a:lstStyle/>
                    <a:p>
                      <a:pPr algn="ctr">
                        <a:lnSpc>
                          <a:spcPts val="2714"/>
                        </a:lnSpc>
                        <a:defRPr/>
                      </a:pPr>
                      <a:r>
                        <a:rPr lang="en-US" sz="1938">
                          <a:solidFill>
                            <a:srgbClr val="FFFFFF"/>
                          </a:solidFill>
                          <a:latin typeface="Now Bold"/>
                        </a:rPr>
                        <a:t>coeff</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Estimates</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859263">
                <a:tc>
                  <a:txBody>
                    <a:bodyPr/>
                    <a:lstStyle/>
                    <a:p>
                      <a:pPr algn="ctr">
                        <a:lnSpc>
                          <a:spcPts val="2714"/>
                        </a:lnSpc>
                        <a:defRPr/>
                      </a:pPr>
                      <a:r>
                        <a:rPr lang="en-US" sz="1938">
                          <a:solidFill>
                            <a:srgbClr val="FFFFFF"/>
                          </a:solidFill>
                          <a:latin typeface="Now Bold"/>
                        </a:rPr>
                        <a:t>Intercept</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4.111e+01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9263">
                <a:tc>
                  <a:txBody>
                    <a:bodyPr/>
                    <a:lstStyle/>
                    <a:p>
                      <a:pPr algn="ctr">
                        <a:lnSpc>
                          <a:spcPts val="2714"/>
                        </a:lnSpc>
                        <a:defRPr/>
                      </a:pPr>
                      <a:r>
                        <a:rPr lang="en-US" sz="1938">
                          <a:solidFill>
                            <a:srgbClr val="FFFFFF"/>
                          </a:solidFill>
                          <a:latin typeface="Now Bold"/>
                        </a:rPr>
                        <a:t>SDP</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2.355e-04</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9263">
                <a:tc>
                  <a:txBody>
                    <a:bodyPr/>
                    <a:lstStyle/>
                    <a:p>
                      <a:pPr algn="ctr">
                        <a:lnSpc>
                          <a:spcPts val="2714"/>
                        </a:lnSpc>
                        <a:defRPr/>
                      </a:pPr>
                      <a:r>
                        <a:rPr lang="en-US" sz="1938">
                          <a:solidFill>
                            <a:srgbClr val="FFFFFF"/>
                          </a:solidFill>
                          <a:latin typeface="Now Bold"/>
                        </a:rPr>
                        <a:t>I(SDP^2)</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-4.910e-09</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59263">
                <a:tc>
                  <a:txBody>
                    <a:bodyPr/>
                    <a:lstStyle/>
                    <a:p>
                      <a:pPr algn="ctr">
                        <a:lnSpc>
                          <a:spcPts val="2714"/>
                        </a:lnSpc>
                        <a:defRPr/>
                      </a:pPr>
                      <a:r>
                        <a:rPr lang="en-US" sz="1938">
                          <a:solidFill>
                            <a:srgbClr val="FFFFFF"/>
                          </a:solidFill>
                          <a:latin typeface="Now Bold"/>
                        </a:rPr>
                        <a:t>I(SDP^3)</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2.938e-16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9263">
                <a:tc>
                  <a:txBody>
                    <a:bodyPr/>
                    <a:lstStyle/>
                    <a:p>
                      <a:pPr algn="ctr">
                        <a:lnSpc>
                          <a:spcPts val="2714"/>
                        </a:lnSpc>
                        <a:defRPr/>
                      </a:pPr>
                      <a:r>
                        <a:rPr lang="en-US" sz="1938">
                          <a:solidFill>
                            <a:srgbClr val="FFFFFF"/>
                          </a:solidFill>
                          <a:latin typeface="Now Bold"/>
                        </a:rPr>
                        <a:t>GINI</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-1.1169e+01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12" name="Table 12"/>
          <p:cNvGraphicFramePr>
            <a:graphicFrameLocks noGrp="1"/>
          </p:cNvGraphicFramePr>
          <p:nvPr/>
        </p:nvGraphicFramePr>
        <p:xfrm>
          <a:off x="13440440" y="2527191"/>
          <a:ext cx="4521543" cy="5155579"/>
        </p:xfrm>
        <a:graphic>
          <a:graphicData uri="http://schemas.openxmlformats.org/drawingml/2006/table">
            <a:tbl>
              <a:tblPr/>
              <a:tblGrid>
                <a:gridCol w="2522488">
                  <a:extLst>
                    <a:ext uri="{9D8B030D-6E8A-4147-A177-3AD203B41FA5}">
                      <a16:colId xmlns:a16="http://schemas.microsoft.com/office/drawing/2014/main" val="20000"/>
                    </a:ext>
                  </a:extLst>
                </a:gridCol>
                <a:gridCol w="1999055">
                  <a:extLst>
                    <a:ext uri="{9D8B030D-6E8A-4147-A177-3AD203B41FA5}">
                      <a16:colId xmlns:a16="http://schemas.microsoft.com/office/drawing/2014/main" val="20001"/>
                    </a:ext>
                  </a:extLst>
                </a:gridCol>
              </a:tblGrid>
              <a:tr h="1083728">
                <a:tc>
                  <a:txBody>
                    <a:bodyPr/>
                    <a:lstStyle/>
                    <a:p>
                      <a:pPr algn="ctr">
                        <a:lnSpc>
                          <a:spcPts val="2714"/>
                        </a:lnSpc>
                        <a:defRPr/>
                      </a:pPr>
                      <a:r>
                        <a:rPr lang="en-US" sz="1938">
                          <a:solidFill>
                            <a:srgbClr val="FFFFFF"/>
                          </a:solidFill>
                          <a:latin typeface="Now Bold"/>
                        </a:rPr>
                        <a:t>Min</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-72.70</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7475">
                <a:tc>
                  <a:txBody>
                    <a:bodyPr/>
                    <a:lstStyle/>
                    <a:p>
                      <a:pPr algn="ctr">
                        <a:lnSpc>
                          <a:spcPts val="2714"/>
                        </a:lnSpc>
                        <a:defRPr/>
                      </a:pPr>
                      <a:r>
                        <a:rPr lang="en-US" sz="1938">
                          <a:solidFill>
                            <a:srgbClr val="FFFFFF"/>
                          </a:solidFill>
                          <a:latin typeface="Now Bold"/>
                        </a:rPr>
                        <a:t>Median</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-6.12</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54727">
                <a:tc>
                  <a:txBody>
                    <a:bodyPr/>
                    <a:lstStyle/>
                    <a:p>
                      <a:pPr algn="ctr">
                        <a:lnSpc>
                          <a:spcPts val="2714"/>
                        </a:lnSpc>
                        <a:defRPr/>
                      </a:pPr>
                      <a:r>
                        <a:rPr lang="en-US" sz="1938">
                          <a:solidFill>
                            <a:srgbClr val="FFFFFF"/>
                          </a:solidFill>
                          <a:latin typeface="Now Bold"/>
                        </a:rPr>
                        <a:t>Max</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432.82</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79622">
                <a:tc>
                  <a:txBody>
                    <a:bodyPr/>
                    <a:lstStyle/>
                    <a:p>
                      <a:pPr algn="ctr">
                        <a:lnSpc>
                          <a:spcPts val="2714"/>
                        </a:lnSpc>
                        <a:defRPr/>
                      </a:pPr>
                      <a:r>
                        <a:rPr lang="en-US" sz="1938">
                          <a:solidFill>
                            <a:srgbClr val="FFFFFF"/>
                          </a:solidFill>
                          <a:latin typeface="Now Bold"/>
                        </a:rPr>
                        <a:t>1Q</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-24.81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70026">
                <a:tc>
                  <a:txBody>
                    <a:bodyPr/>
                    <a:lstStyle/>
                    <a:p>
                      <a:pPr algn="ctr">
                        <a:lnSpc>
                          <a:spcPts val="2714"/>
                        </a:lnSpc>
                        <a:defRPr/>
                      </a:pPr>
                      <a:r>
                        <a:rPr lang="en-US" sz="1938">
                          <a:solidFill>
                            <a:srgbClr val="FFFFFF"/>
                          </a:solidFill>
                          <a:latin typeface="Now Bold"/>
                        </a:rPr>
                        <a:t>3Q</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16.70</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TextBox 13"/>
          <p:cNvSpPr txBox="1"/>
          <p:nvPr/>
        </p:nvSpPr>
        <p:spPr>
          <a:xfrm>
            <a:off x="4576008" y="13713149"/>
            <a:ext cx="913068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rot="-10322409">
            <a:off x="-1054064" y="9231234"/>
            <a:ext cx="17622628" cy="5841296"/>
          </a:xfrm>
          <a:custGeom>
            <a:avLst/>
            <a:gdLst/>
            <a:ahLst/>
            <a:cxnLst/>
            <a:rect l="l" t="t" r="r" b="b"/>
            <a:pathLst>
              <a:path w="17622628" h="5841296">
                <a:moveTo>
                  <a:pt x="0" y="0"/>
                </a:moveTo>
                <a:lnTo>
                  <a:pt x="17622627" y="0"/>
                </a:lnTo>
                <a:lnTo>
                  <a:pt x="17622627" y="5841296"/>
                </a:lnTo>
                <a:lnTo>
                  <a:pt x="0" y="5841296"/>
                </a:lnTo>
                <a:lnTo>
                  <a:pt x="0" y="0"/>
                </a:lnTo>
                <a:close/>
              </a:path>
            </a:pathLst>
          </a:custGeom>
          <a:blipFill>
            <a:blip r:embed="rId3">
              <a:alphaModFix amt="54000"/>
            </a:blip>
            <a:stretch>
              <a:fillRect t="-4492" b="-4492"/>
            </a:stretch>
          </a:blipFill>
        </p:spPr>
      </p:sp>
      <p:sp>
        <p:nvSpPr>
          <p:cNvPr id="4" name="Freeform 4"/>
          <p:cNvSpPr/>
          <p:nvPr/>
        </p:nvSpPr>
        <p:spPr>
          <a:xfrm rot="-8360228">
            <a:off x="15469811" y="6854003"/>
            <a:ext cx="6926594" cy="2141776"/>
          </a:xfrm>
          <a:custGeom>
            <a:avLst/>
            <a:gdLst/>
            <a:ahLst/>
            <a:cxnLst/>
            <a:rect l="l" t="t" r="r" b="b"/>
            <a:pathLst>
              <a:path w="6926594" h="2141776">
                <a:moveTo>
                  <a:pt x="0" y="0"/>
                </a:moveTo>
                <a:lnTo>
                  <a:pt x="6926594" y="0"/>
                </a:lnTo>
                <a:lnTo>
                  <a:pt x="6926594" y="2141776"/>
                </a:lnTo>
                <a:lnTo>
                  <a:pt x="0" y="2141776"/>
                </a:lnTo>
                <a:lnTo>
                  <a:pt x="0" y="0"/>
                </a:lnTo>
                <a:close/>
              </a:path>
            </a:pathLst>
          </a:custGeom>
          <a:blipFill>
            <a:blip r:embed="rId4"/>
            <a:stretch>
              <a:fillRect/>
            </a:stretch>
          </a:blipFill>
        </p:spPr>
      </p:sp>
      <p:sp>
        <p:nvSpPr>
          <p:cNvPr id="5" name="Freeform 5"/>
          <p:cNvSpPr/>
          <p:nvPr/>
        </p:nvSpPr>
        <p:spPr>
          <a:xfrm>
            <a:off x="1976663" y="1104900"/>
            <a:ext cx="13631539" cy="3465203"/>
          </a:xfrm>
          <a:custGeom>
            <a:avLst/>
            <a:gdLst/>
            <a:ahLst/>
            <a:cxnLst/>
            <a:rect l="l" t="t" r="r" b="b"/>
            <a:pathLst>
              <a:path w="13631539" h="3465203">
                <a:moveTo>
                  <a:pt x="0" y="0"/>
                </a:moveTo>
                <a:lnTo>
                  <a:pt x="13631539" y="0"/>
                </a:lnTo>
                <a:lnTo>
                  <a:pt x="13631539" y="3465203"/>
                </a:lnTo>
                <a:lnTo>
                  <a:pt x="0" y="3465203"/>
                </a:lnTo>
                <a:lnTo>
                  <a:pt x="0" y="0"/>
                </a:lnTo>
                <a:close/>
              </a:path>
            </a:pathLst>
          </a:custGeom>
          <a:blipFill>
            <a:blip r:embed="rId5"/>
            <a:stretch>
              <a:fillRect l="-22063" t="-226020" r="-16533" b="-1110"/>
            </a:stretch>
          </a:blipFill>
        </p:spPr>
      </p:sp>
      <p:grpSp>
        <p:nvGrpSpPr>
          <p:cNvPr id="6" name="Group 6"/>
          <p:cNvGrpSpPr/>
          <p:nvPr/>
        </p:nvGrpSpPr>
        <p:grpSpPr>
          <a:xfrm>
            <a:off x="182719" y="4408273"/>
            <a:ext cx="17922563" cy="1699641"/>
            <a:chOff x="0" y="0"/>
            <a:chExt cx="23896750" cy="2266188"/>
          </a:xfrm>
        </p:grpSpPr>
        <p:sp>
          <p:nvSpPr>
            <p:cNvPr id="7" name="Freeform 7"/>
            <p:cNvSpPr/>
            <p:nvPr/>
          </p:nvSpPr>
          <p:spPr>
            <a:xfrm>
              <a:off x="0" y="320582"/>
              <a:ext cx="23896750" cy="1945606"/>
            </a:xfrm>
            <a:custGeom>
              <a:avLst/>
              <a:gdLst/>
              <a:ahLst/>
              <a:cxnLst/>
              <a:rect l="l" t="t" r="r" b="b"/>
              <a:pathLst>
                <a:path w="23896750" h="1945606">
                  <a:moveTo>
                    <a:pt x="0" y="0"/>
                  </a:moveTo>
                  <a:lnTo>
                    <a:pt x="23896750" y="0"/>
                  </a:lnTo>
                  <a:lnTo>
                    <a:pt x="23896750" y="1945606"/>
                  </a:lnTo>
                  <a:lnTo>
                    <a:pt x="0" y="1945606"/>
                  </a:lnTo>
                  <a:lnTo>
                    <a:pt x="0" y="0"/>
                  </a:lnTo>
                  <a:close/>
                </a:path>
              </a:pathLst>
            </a:custGeom>
            <a:blipFill>
              <a:blip r:embed="rId5"/>
              <a:stretch>
                <a:fillRect l="-553" t="-303952" r="-17438" b="-465582"/>
              </a:stretch>
            </a:blipFill>
          </p:spPr>
        </p:sp>
        <p:sp>
          <p:nvSpPr>
            <p:cNvPr id="8" name="TextBox 8"/>
            <p:cNvSpPr txBox="1"/>
            <p:nvPr/>
          </p:nvSpPr>
          <p:spPr>
            <a:xfrm>
              <a:off x="240941" y="-38100"/>
              <a:ext cx="23455747" cy="2304288"/>
            </a:xfrm>
            <a:prstGeom prst="rect">
              <a:avLst/>
            </a:prstGeom>
          </p:spPr>
          <p:txBody>
            <a:bodyPr lIns="0" tIns="0" rIns="0" bIns="0" rtlCol="0" anchor="t">
              <a:spAutoFit/>
            </a:bodyPr>
            <a:lstStyle/>
            <a:p>
              <a:pPr>
                <a:lnSpc>
                  <a:spcPts val="3359"/>
                </a:lnSpc>
              </a:pPr>
              <a:endParaRPr/>
            </a:p>
            <a:p>
              <a:pPr marL="0" lvl="0" indent="0">
                <a:lnSpc>
                  <a:spcPts val="3528"/>
                </a:lnSpc>
                <a:spcBef>
                  <a:spcPct val="0"/>
                </a:spcBef>
              </a:pPr>
              <a:r>
                <a:rPr lang="en-US" sz="2520">
                  <a:solidFill>
                    <a:srgbClr val="000000"/>
                  </a:solidFill>
                  <a:latin typeface="Canva Sans"/>
                </a:rPr>
                <a:t>Since the </a:t>
              </a:r>
              <a:r>
                <a:rPr lang="en-US" sz="2520">
                  <a:solidFill>
                    <a:srgbClr val="000000"/>
                  </a:solidFill>
                  <a:latin typeface="Canva Sans Bold"/>
                </a:rPr>
                <a:t>coefficients for SDP, SDP2, and SDP3 </a:t>
              </a:r>
              <a:r>
                <a:rPr lang="en-US" sz="2520">
                  <a:solidFill>
                    <a:srgbClr val="000000"/>
                  </a:solidFill>
                  <a:latin typeface="Canva Sans"/>
                </a:rPr>
                <a:t>are highly </a:t>
              </a:r>
              <a:r>
                <a:rPr lang="en-US" sz="2520">
                  <a:solidFill>
                    <a:srgbClr val="000000"/>
                  </a:solidFill>
                  <a:latin typeface="Canva Sans Bold"/>
                </a:rPr>
                <a:t>correlated </a:t>
              </a:r>
              <a:r>
                <a:rPr lang="en-US" sz="2520">
                  <a:solidFill>
                    <a:srgbClr val="000000"/>
                  </a:solidFill>
                  <a:latin typeface="Canva Sans"/>
                </a:rPr>
                <a:t>with each other, it’s difficult to interpret each coefficient individually. However, considering other </a:t>
              </a:r>
              <a:r>
                <a:rPr lang="en-US" sz="2520">
                  <a:solidFill>
                    <a:srgbClr val="000000"/>
                  </a:solidFill>
                  <a:latin typeface="Canva Sans Bold"/>
                </a:rPr>
                <a:t>independent variables</a:t>
              </a:r>
              <a:r>
                <a:rPr lang="en-US" sz="2520">
                  <a:solidFill>
                    <a:srgbClr val="000000"/>
                  </a:solidFill>
                  <a:latin typeface="Canva Sans"/>
                </a:rPr>
                <a:t> such as </a:t>
              </a:r>
              <a:r>
                <a:rPr lang="en-US" sz="2520">
                  <a:solidFill>
                    <a:srgbClr val="000000"/>
                  </a:solidFill>
                  <a:latin typeface="Canva Sans Bold"/>
                </a:rPr>
                <a:t>Gini </a:t>
              </a:r>
              <a:r>
                <a:rPr lang="en-US" sz="2520">
                  <a:solidFill>
                    <a:srgbClr val="000000"/>
                  </a:solidFill>
                  <a:latin typeface="Canva Sans"/>
                </a:rPr>
                <a:t>to be constant, we can rewrite the equation as:</a:t>
              </a:r>
            </a:p>
          </p:txBody>
        </p:sp>
      </p:grpSp>
      <p:sp>
        <p:nvSpPr>
          <p:cNvPr id="9" name="Freeform 9"/>
          <p:cNvSpPr/>
          <p:nvPr/>
        </p:nvSpPr>
        <p:spPr>
          <a:xfrm>
            <a:off x="2489349" y="6289514"/>
            <a:ext cx="12619964" cy="2425951"/>
          </a:xfrm>
          <a:custGeom>
            <a:avLst/>
            <a:gdLst/>
            <a:ahLst/>
            <a:cxnLst/>
            <a:rect l="l" t="t" r="r" b="b"/>
            <a:pathLst>
              <a:path w="12619964" h="2425951">
                <a:moveTo>
                  <a:pt x="0" y="0"/>
                </a:moveTo>
                <a:lnTo>
                  <a:pt x="12619964" y="0"/>
                </a:lnTo>
                <a:lnTo>
                  <a:pt x="12619964" y="2425952"/>
                </a:lnTo>
                <a:lnTo>
                  <a:pt x="0" y="2425952"/>
                </a:lnTo>
                <a:lnTo>
                  <a:pt x="0" y="0"/>
                </a:lnTo>
                <a:close/>
              </a:path>
            </a:pathLst>
          </a:custGeom>
          <a:blipFill>
            <a:blip r:embed="rId5"/>
            <a:stretch>
              <a:fillRect l="-22114" t="-208234" r="-45454" b="-214789"/>
            </a:stretch>
          </a:blipFill>
        </p:spPr>
      </p:sp>
      <p:grpSp>
        <p:nvGrpSpPr>
          <p:cNvPr id="10" name="Group 10"/>
          <p:cNvGrpSpPr/>
          <p:nvPr/>
        </p:nvGrpSpPr>
        <p:grpSpPr>
          <a:xfrm>
            <a:off x="3336960" y="6423511"/>
            <a:ext cx="10791295" cy="480241"/>
            <a:chOff x="0" y="0"/>
            <a:chExt cx="14388393" cy="640321"/>
          </a:xfrm>
        </p:grpSpPr>
        <p:sp>
          <p:nvSpPr>
            <p:cNvPr id="11" name="Freeform 11"/>
            <p:cNvSpPr/>
            <p:nvPr/>
          </p:nvSpPr>
          <p:spPr>
            <a:xfrm>
              <a:off x="0" y="0"/>
              <a:ext cx="14388393" cy="640321"/>
            </a:xfrm>
            <a:custGeom>
              <a:avLst/>
              <a:gdLst/>
              <a:ahLst/>
              <a:cxnLst/>
              <a:rect l="l" t="t" r="r" b="b"/>
              <a:pathLst>
                <a:path w="14388393" h="640321">
                  <a:moveTo>
                    <a:pt x="0" y="0"/>
                  </a:moveTo>
                  <a:lnTo>
                    <a:pt x="14388393" y="0"/>
                  </a:lnTo>
                  <a:lnTo>
                    <a:pt x="14388393" y="640321"/>
                  </a:lnTo>
                  <a:lnTo>
                    <a:pt x="0" y="6403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2" name="TextBox 12"/>
          <p:cNvSpPr txBox="1"/>
          <p:nvPr/>
        </p:nvSpPr>
        <p:spPr>
          <a:xfrm>
            <a:off x="2700237" y="7069573"/>
            <a:ext cx="11077748" cy="315090"/>
          </a:xfrm>
          <a:prstGeom prst="rect">
            <a:avLst/>
          </a:prstGeom>
        </p:spPr>
        <p:txBody>
          <a:bodyPr lIns="0" tIns="0" rIns="0" bIns="0" rtlCol="0" anchor="t">
            <a:spAutoFit/>
          </a:bodyPr>
          <a:lstStyle/>
          <a:p>
            <a:pPr marL="0" lvl="0" indent="0" algn="ctr">
              <a:lnSpc>
                <a:spcPts val="2655"/>
              </a:lnSpc>
              <a:spcBef>
                <a:spcPct val="0"/>
              </a:spcBef>
            </a:pPr>
            <a:r>
              <a:rPr lang="en-US" sz="1896">
                <a:solidFill>
                  <a:srgbClr val="000000"/>
                </a:solidFill>
                <a:latin typeface="Canva Sans"/>
              </a:rPr>
              <a:t>Now, taking the partial derivative of GWQ with respect to SDP , we get:</a:t>
            </a:r>
          </a:p>
        </p:txBody>
      </p:sp>
      <p:grpSp>
        <p:nvGrpSpPr>
          <p:cNvPr id="13" name="Group 13"/>
          <p:cNvGrpSpPr/>
          <p:nvPr/>
        </p:nvGrpSpPr>
        <p:grpSpPr>
          <a:xfrm>
            <a:off x="3249059" y="7502490"/>
            <a:ext cx="10528926" cy="1052893"/>
            <a:chOff x="0" y="0"/>
            <a:chExt cx="14038568" cy="1403857"/>
          </a:xfrm>
        </p:grpSpPr>
        <p:sp>
          <p:nvSpPr>
            <p:cNvPr id="14" name="Freeform 14"/>
            <p:cNvSpPr/>
            <p:nvPr/>
          </p:nvSpPr>
          <p:spPr>
            <a:xfrm>
              <a:off x="0" y="0"/>
              <a:ext cx="14038568" cy="1403857"/>
            </a:xfrm>
            <a:custGeom>
              <a:avLst/>
              <a:gdLst/>
              <a:ahLst/>
              <a:cxnLst/>
              <a:rect l="l" t="t" r="r" b="b"/>
              <a:pathLst>
                <a:path w="14038568" h="1403857">
                  <a:moveTo>
                    <a:pt x="0" y="0"/>
                  </a:moveTo>
                  <a:lnTo>
                    <a:pt x="14038568" y="0"/>
                  </a:lnTo>
                  <a:lnTo>
                    <a:pt x="14038568" y="1403857"/>
                  </a:lnTo>
                  <a:lnTo>
                    <a:pt x="0" y="14038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5" name="TextBox 15"/>
          <p:cNvSpPr txBox="1"/>
          <p:nvPr/>
        </p:nvSpPr>
        <p:spPr>
          <a:xfrm>
            <a:off x="1976663" y="1066800"/>
            <a:ext cx="13631539" cy="3255082"/>
          </a:xfrm>
          <a:prstGeom prst="rect">
            <a:avLst/>
          </a:prstGeom>
        </p:spPr>
        <p:txBody>
          <a:bodyPr lIns="0" tIns="0" rIns="0" bIns="0" rtlCol="0" anchor="t">
            <a:spAutoFit/>
          </a:bodyPr>
          <a:lstStyle/>
          <a:p>
            <a:pPr algn="ctr">
              <a:lnSpc>
                <a:spcPts val="3286"/>
              </a:lnSpc>
              <a:spcBef>
                <a:spcPct val="0"/>
              </a:spcBef>
            </a:pPr>
            <a:endParaRPr/>
          </a:p>
          <a:p>
            <a:pPr algn="ctr">
              <a:lnSpc>
                <a:spcPts val="3286"/>
              </a:lnSpc>
              <a:spcBef>
                <a:spcPct val="0"/>
              </a:spcBef>
            </a:pPr>
            <a:r>
              <a:rPr lang="en-US" sz="2347">
                <a:solidFill>
                  <a:srgbClr val="000000"/>
                </a:solidFill>
                <a:latin typeface="Canva Sans Bold"/>
              </a:rPr>
              <a:t>Intercept </a:t>
            </a:r>
            <a:r>
              <a:rPr lang="en-US" sz="2347">
                <a:solidFill>
                  <a:srgbClr val="000000"/>
                </a:solidFill>
                <a:latin typeface="Canva Sans"/>
              </a:rPr>
              <a:t>(</a:t>
            </a:r>
            <a:r>
              <a:rPr lang="en-US" sz="2347">
                <a:solidFill>
                  <a:srgbClr val="000000"/>
                </a:solidFill>
                <a:latin typeface="Canva Sans Bold"/>
              </a:rPr>
              <a:t>41.11</a:t>
            </a:r>
            <a:r>
              <a:rPr lang="en-US" sz="2347">
                <a:solidFill>
                  <a:srgbClr val="000000"/>
                </a:solidFill>
                <a:latin typeface="Canva Sans"/>
              </a:rPr>
              <a:t>): When all independent variables are constant, the estimated </a:t>
            </a:r>
            <a:r>
              <a:rPr lang="en-US" sz="2347">
                <a:solidFill>
                  <a:srgbClr val="000000"/>
                </a:solidFill>
                <a:latin typeface="Canva Sans Bold"/>
              </a:rPr>
              <a:t>GWQ </a:t>
            </a:r>
            <a:r>
              <a:rPr lang="en-US" sz="2347">
                <a:solidFill>
                  <a:srgbClr val="000000"/>
                </a:solidFill>
                <a:latin typeface="Canva Sans"/>
              </a:rPr>
              <a:t>is </a:t>
            </a:r>
            <a:r>
              <a:rPr lang="en-US" sz="2347">
                <a:solidFill>
                  <a:srgbClr val="000000"/>
                </a:solidFill>
                <a:latin typeface="Canva Sans Bold"/>
              </a:rPr>
              <a:t>41.11 units.</a:t>
            </a:r>
          </a:p>
          <a:p>
            <a:pPr algn="ctr">
              <a:lnSpc>
                <a:spcPts val="3286"/>
              </a:lnSpc>
              <a:spcBef>
                <a:spcPct val="0"/>
              </a:spcBef>
            </a:pPr>
            <a:r>
              <a:rPr lang="en-US" sz="2347">
                <a:solidFill>
                  <a:srgbClr val="000000"/>
                </a:solidFill>
                <a:latin typeface="Canva Sans Bold"/>
              </a:rPr>
              <a:t>Coefficient for Gini</a:t>
            </a:r>
            <a:r>
              <a:rPr lang="en-US" sz="2347">
                <a:solidFill>
                  <a:srgbClr val="000000"/>
                </a:solidFill>
                <a:latin typeface="Canva Sans"/>
              </a:rPr>
              <a:t> </a:t>
            </a:r>
            <a:r>
              <a:rPr lang="en-US" sz="2347">
                <a:solidFill>
                  <a:srgbClr val="000000"/>
                </a:solidFill>
                <a:latin typeface="Canva Sans Bold"/>
              </a:rPr>
              <a:t>(-11.69):</a:t>
            </a:r>
            <a:r>
              <a:rPr lang="en-US" sz="2347">
                <a:solidFill>
                  <a:srgbClr val="000000"/>
                </a:solidFill>
                <a:latin typeface="Canva Sans"/>
              </a:rPr>
              <a:t> For each unit increase in the </a:t>
            </a:r>
            <a:r>
              <a:rPr lang="en-US" sz="2347">
                <a:solidFill>
                  <a:srgbClr val="000000"/>
                </a:solidFill>
                <a:latin typeface="Canva Sans Bold"/>
              </a:rPr>
              <a:t>Gini coefficient</a:t>
            </a:r>
            <a:r>
              <a:rPr lang="en-US" sz="2347">
                <a:solidFill>
                  <a:srgbClr val="000000"/>
                </a:solidFill>
                <a:latin typeface="Canva Sans"/>
              </a:rPr>
              <a:t>, the estimated GWQ decreases by </a:t>
            </a:r>
            <a:r>
              <a:rPr lang="en-US" sz="2347">
                <a:solidFill>
                  <a:srgbClr val="000000"/>
                </a:solidFill>
                <a:latin typeface="Canva Sans Bold"/>
              </a:rPr>
              <a:t>11.69 units</a:t>
            </a:r>
            <a:r>
              <a:rPr lang="en-US" sz="2347">
                <a:solidFill>
                  <a:srgbClr val="000000"/>
                </a:solidFill>
                <a:latin typeface="Canva Sans"/>
              </a:rPr>
              <a:t>, holding other variables constant.</a:t>
            </a:r>
          </a:p>
          <a:p>
            <a:pPr algn="ctr">
              <a:lnSpc>
                <a:spcPts val="3286"/>
              </a:lnSpc>
              <a:spcBef>
                <a:spcPct val="0"/>
              </a:spcBef>
            </a:pPr>
            <a:r>
              <a:rPr lang="en-US" sz="2347">
                <a:solidFill>
                  <a:srgbClr val="000000"/>
                </a:solidFill>
                <a:latin typeface="Canva Sans"/>
              </a:rPr>
              <a:t>The </a:t>
            </a:r>
            <a:r>
              <a:rPr lang="en-US" sz="2347">
                <a:solidFill>
                  <a:srgbClr val="000000"/>
                </a:solidFill>
                <a:latin typeface="Canva Sans Bold"/>
              </a:rPr>
              <a:t>negative coefficient</a:t>
            </a:r>
            <a:r>
              <a:rPr lang="en-US" sz="2347">
                <a:solidFill>
                  <a:srgbClr val="000000"/>
                </a:solidFill>
                <a:latin typeface="Canva Sans"/>
              </a:rPr>
              <a:t> for Gini</a:t>
            </a:r>
            <a:r>
              <a:rPr lang="en-US" sz="2347">
                <a:solidFill>
                  <a:srgbClr val="000000"/>
                </a:solidFill>
                <a:latin typeface="Canva Sans Bold"/>
              </a:rPr>
              <a:t> (-11.69)</a:t>
            </a:r>
            <a:r>
              <a:rPr lang="en-US" sz="2347">
                <a:solidFill>
                  <a:srgbClr val="000000"/>
                </a:solidFill>
                <a:latin typeface="Canva Sans"/>
              </a:rPr>
              <a:t> suggests that the estimated </a:t>
            </a:r>
            <a:r>
              <a:rPr lang="en-US" sz="2347">
                <a:solidFill>
                  <a:srgbClr val="000000"/>
                </a:solidFill>
                <a:latin typeface="Canva Sans Bold"/>
              </a:rPr>
              <a:t>GWQ </a:t>
            </a:r>
            <a:r>
              <a:rPr lang="en-US" sz="2347">
                <a:solidFill>
                  <a:srgbClr val="000000"/>
                </a:solidFill>
                <a:latin typeface="Canva Sans"/>
              </a:rPr>
              <a:t>decreases as </a:t>
            </a:r>
            <a:r>
              <a:rPr lang="en-US" sz="2347">
                <a:solidFill>
                  <a:srgbClr val="000000"/>
                </a:solidFill>
                <a:latin typeface="Canva Sans Bold"/>
              </a:rPr>
              <a:t>income inequality</a:t>
            </a:r>
            <a:r>
              <a:rPr lang="en-US" sz="2347">
                <a:solidFill>
                  <a:srgbClr val="000000"/>
                </a:solidFill>
                <a:latin typeface="Canva Sans"/>
              </a:rPr>
              <a:t> increases. This implies that regions with </a:t>
            </a:r>
            <a:r>
              <a:rPr lang="en-US" sz="2347">
                <a:solidFill>
                  <a:srgbClr val="000000"/>
                </a:solidFill>
                <a:latin typeface="Canva Sans Bold"/>
              </a:rPr>
              <a:t>greater income inequality</a:t>
            </a:r>
            <a:r>
              <a:rPr lang="en-US" sz="2347">
                <a:solidFill>
                  <a:srgbClr val="000000"/>
                </a:solidFill>
                <a:latin typeface="Canva Sans"/>
              </a:rPr>
              <a:t> tend to have lower water quantity..</a:t>
            </a:r>
          </a:p>
        </p:txBody>
      </p:sp>
      <p:sp>
        <p:nvSpPr>
          <p:cNvPr id="16" name="TextBox 16"/>
          <p:cNvSpPr txBox="1"/>
          <p:nvPr/>
        </p:nvSpPr>
        <p:spPr>
          <a:xfrm>
            <a:off x="4233991" y="-171450"/>
            <a:ext cx="913068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Interpretation</a:t>
            </a:r>
          </a:p>
        </p:txBody>
      </p:sp>
      <p:sp>
        <p:nvSpPr>
          <p:cNvPr id="17" name="Freeform 17"/>
          <p:cNvSpPr/>
          <p:nvPr/>
        </p:nvSpPr>
        <p:spPr>
          <a:xfrm>
            <a:off x="420120" y="8896441"/>
            <a:ext cx="17286251" cy="1073789"/>
          </a:xfrm>
          <a:custGeom>
            <a:avLst/>
            <a:gdLst/>
            <a:ahLst/>
            <a:cxnLst/>
            <a:rect l="l" t="t" r="r" b="b"/>
            <a:pathLst>
              <a:path w="17286251" h="1073789">
                <a:moveTo>
                  <a:pt x="0" y="0"/>
                </a:moveTo>
                <a:lnTo>
                  <a:pt x="17286251" y="0"/>
                </a:lnTo>
                <a:lnTo>
                  <a:pt x="17286251" y="1073788"/>
                </a:lnTo>
                <a:lnTo>
                  <a:pt x="0" y="1073788"/>
                </a:lnTo>
                <a:lnTo>
                  <a:pt x="0" y="0"/>
                </a:lnTo>
                <a:close/>
              </a:path>
            </a:pathLst>
          </a:custGeom>
          <a:blipFill>
            <a:blip r:embed="rId5"/>
            <a:stretch>
              <a:fillRect l="-2954" t="-470451" r="-19380" b="-611186"/>
            </a:stretch>
          </a:blipFill>
        </p:spPr>
      </p:sp>
      <p:sp>
        <p:nvSpPr>
          <p:cNvPr id="18" name="TextBox 18"/>
          <p:cNvSpPr txBox="1"/>
          <p:nvPr/>
        </p:nvSpPr>
        <p:spPr>
          <a:xfrm>
            <a:off x="0" y="8972641"/>
            <a:ext cx="17706371" cy="888492"/>
          </a:xfrm>
          <a:prstGeom prst="rect">
            <a:avLst/>
          </a:prstGeom>
        </p:spPr>
        <p:txBody>
          <a:bodyPr lIns="0" tIns="0" rIns="0" bIns="0" rtlCol="0" anchor="t">
            <a:spAutoFit/>
          </a:bodyPr>
          <a:lstStyle/>
          <a:p>
            <a:pPr algn="ctr">
              <a:lnSpc>
                <a:spcPts val="3528"/>
              </a:lnSpc>
              <a:spcBef>
                <a:spcPct val="0"/>
              </a:spcBef>
            </a:pPr>
            <a:r>
              <a:rPr lang="en-US" sz="2520">
                <a:solidFill>
                  <a:srgbClr val="000000"/>
                </a:solidFill>
                <a:latin typeface="Canva Sans"/>
              </a:rPr>
              <a:t>This implies that the </a:t>
            </a:r>
            <a:r>
              <a:rPr lang="en-US" sz="2520">
                <a:solidFill>
                  <a:srgbClr val="000000"/>
                </a:solidFill>
                <a:latin typeface="Canva Sans Bold"/>
              </a:rPr>
              <a:t>change in GWQ</a:t>
            </a:r>
            <a:r>
              <a:rPr lang="en-US" sz="2520">
                <a:solidFill>
                  <a:srgbClr val="000000"/>
                </a:solidFill>
                <a:latin typeface="Canva Sans"/>
              </a:rPr>
              <a:t> for a </a:t>
            </a:r>
            <a:r>
              <a:rPr lang="en-US" sz="2520">
                <a:solidFill>
                  <a:srgbClr val="000000"/>
                </a:solidFill>
                <a:latin typeface="Canva Sans Bold"/>
              </a:rPr>
              <a:t>one-unit</a:t>
            </a:r>
            <a:r>
              <a:rPr lang="en-US" sz="2520">
                <a:solidFill>
                  <a:srgbClr val="000000"/>
                </a:solidFill>
                <a:latin typeface="Canva Sans"/>
              </a:rPr>
              <a:t> increase in </a:t>
            </a:r>
            <a:r>
              <a:rPr lang="en-US" sz="2520">
                <a:solidFill>
                  <a:srgbClr val="000000"/>
                </a:solidFill>
                <a:latin typeface="Canva Sans Bold"/>
              </a:rPr>
              <a:t>SDP </a:t>
            </a:r>
            <a:r>
              <a:rPr lang="en-US" sz="2520">
                <a:solidFill>
                  <a:srgbClr val="000000"/>
                </a:solidFill>
                <a:latin typeface="Canva Sans"/>
              </a:rPr>
              <a:t>depends on the values of </a:t>
            </a:r>
            <a:r>
              <a:rPr lang="en-US" sz="2520">
                <a:solidFill>
                  <a:srgbClr val="000000"/>
                </a:solidFill>
                <a:latin typeface="Canva Sans Bold"/>
              </a:rPr>
              <a:t>β1,β2,β3</a:t>
            </a:r>
            <a:r>
              <a:rPr lang="en-US" sz="2520">
                <a:solidFill>
                  <a:srgbClr val="000000"/>
                </a:solidFill>
                <a:latin typeface="Canva Sans"/>
              </a:rPr>
              <a:t> and the specific value of </a:t>
            </a:r>
            <a:r>
              <a:rPr lang="en-US" sz="2520">
                <a:solidFill>
                  <a:srgbClr val="000000"/>
                </a:solidFill>
                <a:latin typeface="Canva Sans Bold"/>
              </a:rPr>
              <a:t>SDP</a:t>
            </a:r>
            <a:r>
              <a:rPr lang="en-US" sz="2520">
                <a:solidFill>
                  <a:srgbClr val="000000"/>
                </a:solidFill>
                <a:latin typeface="Canva Sans"/>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8268" t="-755" r="-12045" b="-29559"/>
            </a:stretch>
          </a:blipFill>
        </p:spPr>
      </p:sp>
      <p:sp>
        <p:nvSpPr>
          <p:cNvPr id="3" name="Freeform 3"/>
          <p:cNvSpPr/>
          <p:nvPr/>
        </p:nvSpPr>
        <p:spPr>
          <a:xfrm rot="-10322409">
            <a:off x="-682882" y="9146086"/>
            <a:ext cx="17622628" cy="5841296"/>
          </a:xfrm>
          <a:custGeom>
            <a:avLst/>
            <a:gdLst/>
            <a:ahLst/>
            <a:cxnLst/>
            <a:rect l="l" t="t" r="r" b="b"/>
            <a:pathLst>
              <a:path w="17622628" h="5841296">
                <a:moveTo>
                  <a:pt x="0" y="0"/>
                </a:moveTo>
                <a:lnTo>
                  <a:pt x="17622627" y="0"/>
                </a:lnTo>
                <a:lnTo>
                  <a:pt x="17622627" y="5841296"/>
                </a:lnTo>
                <a:lnTo>
                  <a:pt x="0" y="5841296"/>
                </a:lnTo>
                <a:lnTo>
                  <a:pt x="0" y="0"/>
                </a:lnTo>
                <a:close/>
              </a:path>
            </a:pathLst>
          </a:custGeom>
          <a:blipFill>
            <a:blip r:embed="rId3">
              <a:alphaModFix amt="54000"/>
            </a:blip>
            <a:stretch>
              <a:fillRect t="-4492" b="-4492"/>
            </a:stretch>
          </a:blipFill>
        </p:spPr>
      </p:sp>
      <p:sp>
        <p:nvSpPr>
          <p:cNvPr id="4" name="Freeform 4"/>
          <p:cNvSpPr/>
          <p:nvPr/>
        </p:nvSpPr>
        <p:spPr>
          <a:xfrm>
            <a:off x="10656367" y="331153"/>
            <a:ext cx="7364665" cy="9541713"/>
          </a:xfrm>
          <a:custGeom>
            <a:avLst/>
            <a:gdLst/>
            <a:ahLst/>
            <a:cxnLst/>
            <a:rect l="l" t="t" r="r" b="b"/>
            <a:pathLst>
              <a:path w="7364665" h="9541713">
                <a:moveTo>
                  <a:pt x="0" y="0"/>
                </a:moveTo>
                <a:lnTo>
                  <a:pt x="7364666" y="0"/>
                </a:lnTo>
                <a:lnTo>
                  <a:pt x="7364666" y="9541713"/>
                </a:lnTo>
                <a:lnTo>
                  <a:pt x="0" y="9541713"/>
                </a:lnTo>
                <a:lnTo>
                  <a:pt x="0" y="0"/>
                </a:lnTo>
                <a:close/>
              </a:path>
            </a:pathLst>
          </a:custGeom>
          <a:blipFill>
            <a:blip r:embed="rId4"/>
            <a:stretch>
              <a:fillRect l="-127940" t="-13464" r="-94854" b="-36022"/>
            </a:stretch>
          </a:blipFill>
        </p:spPr>
      </p:sp>
      <p:sp>
        <p:nvSpPr>
          <p:cNvPr id="5" name="Freeform 5"/>
          <p:cNvSpPr/>
          <p:nvPr/>
        </p:nvSpPr>
        <p:spPr>
          <a:xfrm rot="-2118250">
            <a:off x="9249188" y="57889"/>
            <a:ext cx="2814358" cy="941718"/>
          </a:xfrm>
          <a:custGeom>
            <a:avLst/>
            <a:gdLst/>
            <a:ahLst/>
            <a:cxnLst/>
            <a:rect l="l" t="t" r="r" b="b"/>
            <a:pathLst>
              <a:path w="2814358" h="941718">
                <a:moveTo>
                  <a:pt x="0" y="0"/>
                </a:moveTo>
                <a:lnTo>
                  <a:pt x="2814358" y="0"/>
                </a:lnTo>
                <a:lnTo>
                  <a:pt x="2814358" y="941718"/>
                </a:lnTo>
                <a:lnTo>
                  <a:pt x="0" y="941718"/>
                </a:lnTo>
                <a:lnTo>
                  <a:pt x="0" y="0"/>
                </a:lnTo>
                <a:close/>
              </a:path>
            </a:pathLst>
          </a:custGeom>
          <a:blipFill>
            <a:blip r:embed="rId5"/>
            <a:stretch>
              <a:fillRect l="-21884" t="-100000" r="-65967"/>
            </a:stretch>
          </a:blipFill>
        </p:spPr>
      </p:sp>
      <p:sp>
        <p:nvSpPr>
          <p:cNvPr id="6" name="TextBox 6"/>
          <p:cNvSpPr txBox="1"/>
          <p:nvPr/>
        </p:nvSpPr>
        <p:spPr>
          <a:xfrm>
            <a:off x="11103481" y="618137"/>
            <a:ext cx="6470437" cy="3506096"/>
          </a:xfrm>
          <a:prstGeom prst="rect">
            <a:avLst/>
          </a:prstGeom>
        </p:spPr>
        <p:txBody>
          <a:bodyPr lIns="0" tIns="0" rIns="0" bIns="0" rtlCol="0" anchor="t">
            <a:spAutoFit/>
          </a:bodyPr>
          <a:lstStyle/>
          <a:p>
            <a:pPr algn="ctr">
              <a:lnSpc>
                <a:spcPts val="3100"/>
              </a:lnSpc>
            </a:pPr>
            <a:endParaRPr/>
          </a:p>
          <a:p>
            <a:pPr marL="0" lvl="0" indent="0" algn="ctr">
              <a:lnSpc>
                <a:spcPts val="3100"/>
              </a:lnSpc>
              <a:spcBef>
                <a:spcPct val="0"/>
              </a:spcBef>
            </a:pPr>
            <a:r>
              <a:rPr lang="en-US" sz="2214">
                <a:solidFill>
                  <a:srgbClr val="000000"/>
                </a:solidFill>
                <a:latin typeface="Canva Sans Bold"/>
              </a:rPr>
              <a:t>A standardized version</a:t>
            </a:r>
            <a:r>
              <a:rPr lang="en-US" sz="2214">
                <a:solidFill>
                  <a:srgbClr val="000000"/>
                </a:solidFill>
                <a:latin typeface="Canva Sans"/>
              </a:rPr>
              <a:t> is to consider a t th observation to be an outlier if: </a:t>
            </a:r>
            <a:r>
              <a:rPr lang="en-US" sz="2214">
                <a:solidFill>
                  <a:srgbClr val="000000"/>
                </a:solidFill>
                <a:latin typeface="Canva Sans Bold"/>
              </a:rPr>
              <a:t>RSTUDENT </a:t>
            </a:r>
            <a:r>
              <a:rPr lang="en-US" sz="2214">
                <a:solidFill>
                  <a:srgbClr val="000000"/>
                </a:solidFill>
                <a:latin typeface="Canva Sans"/>
              </a:rPr>
              <a:t>exceeds a cutoff which can be set as </a:t>
            </a:r>
            <a:r>
              <a:rPr lang="en-US" sz="2214">
                <a:solidFill>
                  <a:srgbClr val="000000"/>
                </a:solidFill>
                <a:latin typeface="Canva Sans Bold"/>
                <a:ea typeface="Canva Sans Bold"/>
              </a:rPr>
              <a:t>±2</a:t>
            </a:r>
            <a:r>
              <a:rPr lang="en-US" sz="2214">
                <a:solidFill>
                  <a:srgbClr val="000000"/>
                </a:solidFill>
                <a:latin typeface="Canva Sans"/>
              </a:rPr>
              <a:t> or </a:t>
            </a:r>
            <a:r>
              <a:rPr lang="en-US" sz="2214">
                <a:solidFill>
                  <a:srgbClr val="000000"/>
                </a:solidFill>
                <a:latin typeface="Canva Sans Bold"/>
                <a:ea typeface="Canva Sans Bold"/>
              </a:rPr>
              <a:t>±3</a:t>
            </a:r>
            <a:r>
              <a:rPr lang="en-US" sz="2214">
                <a:solidFill>
                  <a:srgbClr val="000000"/>
                </a:solidFill>
                <a:latin typeface="Canva Sans"/>
              </a:rPr>
              <a:t>, as discussed in lecture 15. Here is the scatterplot of outliers at cutoff </a:t>
            </a:r>
            <a:r>
              <a:rPr lang="en-US" sz="2214">
                <a:solidFill>
                  <a:srgbClr val="000000"/>
                </a:solidFill>
                <a:latin typeface="Canva Sans Bold"/>
                <a:ea typeface="Canva Sans Bold"/>
              </a:rPr>
              <a:t>±2</a:t>
            </a:r>
            <a:r>
              <a:rPr lang="en-US" sz="2214">
                <a:solidFill>
                  <a:srgbClr val="000000"/>
                </a:solidFill>
                <a:latin typeface="Canva Sans"/>
              </a:rPr>
              <a:t>; we observe </a:t>
            </a:r>
            <a:r>
              <a:rPr lang="en-US" sz="2214">
                <a:solidFill>
                  <a:srgbClr val="000000"/>
                </a:solidFill>
                <a:latin typeface="Canva Sans Bold"/>
              </a:rPr>
              <a:t>214 </a:t>
            </a:r>
            <a:r>
              <a:rPr lang="en-US" sz="2214">
                <a:solidFill>
                  <a:srgbClr val="000000"/>
                </a:solidFill>
                <a:latin typeface="Canva Sans"/>
              </a:rPr>
              <a:t>rows of the dataset considered as </a:t>
            </a:r>
            <a:r>
              <a:rPr lang="en-US" sz="2214">
                <a:solidFill>
                  <a:srgbClr val="000000"/>
                </a:solidFill>
                <a:latin typeface="Canva Sans Bold"/>
              </a:rPr>
              <a:t>outliers</a:t>
            </a:r>
            <a:r>
              <a:rPr lang="en-US" sz="2214">
                <a:solidFill>
                  <a:srgbClr val="000000"/>
                </a:solidFill>
                <a:latin typeface="Canva Sans"/>
              </a:rPr>
              <a:t>, which is lower at </a:t>
            </a:r>
            <a:r>
              <a:rPr lang="en-US" sz="2214">
                <a:solidFill>
                  <a:srgbClr val="000000"/>
                </a:solidFill>
                <a:latin typeface="Canva Sans Bold"/>
                <a:ea typeface="Canva Sans Bold"/>
              </a:rPr>
              <a:t>cutoff ±3,</a:t>
            </a:r>
            <a:r>
              <a:rPr lang="en-US" sz="2214">
                <a:solidFill>
                  <a:srgbClr val="000000"/>
                </a:solidFill>
                <a:latin typeface="Canva Sans"/>
              </a:rPr>
              <a:t> of about </a:t>
            </a:r>
            <a:r>
              <a:rPr lang="en-US" sz="2214">
                <a:solidFill>
                  <a:srgbClr val="000000"/>
                </a:solidFill>
                <a:latin typeface="Canva Sans Bold"/>
              </a:rPr>
              <a:t>91 </a:t>
            </a:r>
            <a:r>
              <a:rPr lang="en-US" sz="2214">
                <a:solidFill>
                  <a:srgbClr val="000000"/>
                </a:solidFill>
                <a:latin typeface="Canva Sans"/>
              </a:rPr>
              <a:t>observations.</a:t>
            </a:r>
          </a:p>
        </p:txBody>
      </p:sp>
      <p:sp>
        <p:nvSpPr>
          <p:cNvPr id="7" name="Freeform 7"/>
          <p:cNvSpPr/>
          <p:nvPr/>
        </p:nvSpPr>
        <p:spPr>
          <a:xfrm>
            <a:off x="422843" y="2227334"/>
            <a:ext cx="10233524" cy="6552950"/>
          </a:xfrm>
          <a:custGeom>
            <a:avLst/>
            <a:gdLst/>
            <a:ahLst/>
            <a:cxnLst/>
            <a:rect l="l" t="t" r="r" b="b"/>
            <a:pathLst>
              <a:path w="10233524" h="6552950">
                <a:moveTo>
                  <a:pt x="0" y="0"/>
                </a:moveTo>
                <a:lnTo>
                  <a:pt x="10233524" y="0"/>
                </a:lnTo>
                <a:lnTo>
                  <a:pt x="10233524" y="6552950"/>
                </a:lnTo>
                <a:lnTo>
                  <a:pt x="0" y="6552950"/>
                </a:lnTo>
                <a:lnTo>
                  <a:pt x="0" y="0"/>
                </a:lnTo>
                <a:close/>
              </a:path>
            </a:pathLst>
          </a:custGeom>
          <a:blipFill>
            <a:blip r:embed="rId6"/>
            <a:stretch>
              <a:fillRect t="-2617" b="-2617"/>
            </a:stretch>
          </a:blipFill>
        </p:spPr>
      </p:sp>
      <p:sp>
        <p:nvSpPr>
          <p:cNvPr id="8" name="TextBox 8"/>
          <p:cNvSpPr txBox="1"/>
          <p:nvPr/>
        </p:nvSpPr>
        <p:spPr>
          <a:xfrm>
            <a:off x="2789218" y="159703"/>
            <a:ext cx="4584025"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Outliers</a:t>
            </a:r>
          </a:p>
        </p:txBody>
      </p:sp>
      <p:sp>
        <p:nvSpPr>
          <p:cNvPr id="9" name="TextBox 9"/>
          <p:cNvSpPr txBox="1"/>
          <p:nvPr/>
        </p:nvSpPr>
        <p:spPr>
          <a:xfrm>
            <a:off x="10656367" y="4700841"/>
            <a:ext cx="7364665" cy="3887216"/>
          </a:xfrm>
          <a:prstGeom prst="rect">
            <a:avLst/>
          </a:prstGeom>
        </p:spPr>
        <p:txBody>
          <a:bodyPr lIns="0" tIns="0" rIns="0" bIns="0" rtlCol="0" anchor="t">
            <a:spAutoFit/>
          </a:bodyPr>
          <a:lstStyle/>
          <a:p>
            <a:pPr algn="ctr">
              <a:lnSpc>
                <a:spcPts val="3094"/>
              </a:lnSpc>
              <a:spcBef>
                <a:spcPct val="0"/>
              </a:spcBef>
            </a:pPr>
            <a:r>
              <a:rPr lang="en-US" sz="2210">
                <a:solidFill>
                  <a:srgbClr val="000000"/>
                </a:solidFill>
                <a:latin typeface="Canva Sans"/>
              </a:rPr>
              <a:t>The </a:t>
            </a:r>
            <a:r>
              <a:rPr lang="en-US" sz="2210">
                <a:solidFill>
                  <a:srgbClr val="000000"/>
                </a:solidFill>
                <a:latin typeface="Canva Sans Bold"/>
              </a:rPr>
              <a:t>scatter plot</a:t>
            </a:r>
            <a:r>
              <a:rPr lang="en-US" sz="2210">
                <a:solidFill>
                  <a:srgbClr val="000000"/>
                </a:solidFill>
                <a:latin typeface="Canva Sans"/>
              </a:rPr>
              <a:t> reveals that most data points align closely with a </a:t>
            </a:r>
            <a:r>
              <a:rPr lang="en-US" sz="2210">
                <a:solidFill>
                  <a:srgbClr val="000000"/>
                </a:solidFill>
                <a:latin typeface="Canva Sans Bold"/>
              </a:rPr>
              <a:t>general trend</a:t>
            </a:r>
            <a:r>
              <a:rPr lang="en-US" sz="2210">
                <a:solidFill>
                  <a:srgbClr val="000000"/>
                </a:solidFill>
                <a:latin typeface="Canva Sans"/>
              </a:rPr>
              <a:t>, displaying a </a:t>
            </a:r>
            <a:r>
              <a:rPr lang="en-US" sz="2210">
                <a:solidFill>
                  <a:srgbClr val="000000"/>
                </a:solidFill>
                <a:latin typeface="Canva Sans Bold"/>
              </a:rPr>
              <a:t>positive, negative, or neutral relationship</a:t>
            </a:r>
            <a:r>
              <a:rPr lang="en-US" sz="2210">
                <a:solidFill>
                  <a:srgbClr val="000000"/>
                </a:solidFill>
                <a:latin typeface="Canva Sans"/>
              </a:rPr>
              <a:t> between the </a:t>
            </a:r>
            <a:r>
              <a:rPr lang="en-US" sz="2210">
                <a:solidFill>
                  <a:srgbClr val="000000"/>
                </a:solidFill>
                <a:latin typeface="Canva Sans Bold"/>
              </a:rPr>
              <a:t>Groundwater Quality</a:t>
            </a:r>
            <a:r>
              <a:rPr lang="en-US" sz="2210">
                <a:solidFill>
                  <a:srgbClr val="000000"/>
                </a:solidFill>
                <a:latin typeface="Canva Sans"/>
              </a:rPr>
              <a:t> Indicator and SDP. The non-outliers follow a typical pattern, indicating a consistent association between the two variables. </a:t>
            </a:r>
            <a:r>
              <a:rPr lang="en-US" sz="2210">
                <a:solidFill>
                  <a:srgbClr val="000000"/>
                </a:solidFill>
                <a:latin typeface="Canva Sans Bold"/>
              </a:rPr>
              <a:t>Outliers </a:t>
            </a:r>
            <a:r>
              <a:rPr lang="en-US" sz="2210">
                <a:solidFill>
                  <a:srgbClr val="000000"/>
                </a:solidFill>
                <a:latin typeface="Canva Sans"/>
              </a:rPr>
              <a:t>are </a:t>
            </a:r>
            <a:r>
              <a:rPr lang="en-US" sz="2210">
                <a:solidFill>
                  <a:srgbClr val="000000"/>
                </a:solidFill>
                <a:latin typeface="Canva Sans Bold"/>
              </a:rPr>
              <a:t>extreme data points</a:t>
            </a:r>
            <a:r>
              <a:rPr lang="en-US" sz="2210">
                <a:solidFill>
                  <a:srgbClr val="000000"/>
                </a:solidFill>
                <a:latin typeface="Canva Sans"/>
              </a:rPr>
              <a:t> that deviate significantly from the majority, potentially </a:t>
            </a:r>
            <a:r>
              <a:rPr lang="en-US" sz="2210">
                <a:solidFill>
                  <a:srgbClr val="000000"/>
                </a:solidFill>
                <a:latin typeface="Canva Sans Bold"/>
              </a:rPr>
              <a:t>skewing statistical analyses and models</a:t>
            </a:r>
            <a:r>
              <a:rPr lang="en-US" sz="2210">
                <a:solidFill>
                  <a:srgbClr val="000000"/>
                </a:solidFill>
                <a:latin typeface="Canva Sans"/>
              </a:rPr>
              <a:t>. The outliers have been dealt with using </a:t>
            </a:r>
            <a:r>
              <a:rPr lang="en-US" sz="2210">
                <a:solidFill>
                  <a:srgbClr val="000000"/>
                </a:solidFill>
                <a:latin typeface="Canva Sans Bold"/>
              </a:rPr>
              <a:t>2 methods: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a:off x="309196" y="6782990"/>
            <a:ext cx="17786561" cy="3272475"/>
          </a:xfrm>
          <a:custGeom>
            <a:avLst/>
            <a:gdLst/>
            <a:ahLst/>
            <a:cxnLst/>
            <a:rect l="l" t="t" r="r" b="b"/>
            <a:pathLst>
              <a:path w="17786561" h="3272475">
                <a:moveTo>
                  <a:pt x="0" y="0"/>
                </a:moveTo>
                <a:lnTo>
                  <a:pt x="17786560" y="0"/>
                </a:lnTo>
                <a:lnTo>
                  <a:pt x="17786560" y="3272475"/>
                </a:lnTo>
                <a:lnTo>
                  <a:pt x="0" y="3272475"/>
                </a:lnTo>
                <a:lnTo>
                  <a:pt x="0" y="0"/>
                </a:lnTo>
                <a:close/>
              </a:path>
            </a:pathLst>
          </a:custGeom>
          <a:blipFill>
            <a:blip r:embed="rId3"/>
            <a:stretch>
              <a:fillRect l="-12129" t="-202002" r="-21016" b="-132203"/>
            </a:stretch>
          </a:blipFill>
        </p:spPr>
      </p:sp>
      <p:sp>
        <p:nvSpPr>
          <p:cNvPr id="4" name="Freeform 4"/>
          <p:cNvSpPr/>
          <p:nvPr/>
        </p:nvSpPr>
        <p:spPr>
          <a:xfrm rot="-8360228">
            <a:off x="17648278" y="7141649"/>
            <a:ext cx="6926594" cy="2141776"/>
          </a:xfrm>
          <a:custGeom>
            <a:avLst/>
            <a:gdLst/>
            <a:ahLst/>
            <a:cxnLst/>
            <a:rect l="l" t="t" r="r" b="b"/>
            <a:pathLst>
              <a:path w="6926594" h="2141776">
                <a:moveTo>
                  <a:pt x="0" y="0"/>
                </a:moveTo>
                <a:lnTo>
                  <a:pt x="6926594" y="0"/>
                </a:lnTo>
                <a:lnTo>
                  <a:pt x="6926594" y="2141776"/>
                </a:lnTo>
                <a:lnTo>
                  <a:pt x="0" y="2141776"/>
                </a:lnTo>
                <a:lnTo>
                  <a:pt x="0" y="0"/>
                </a:lnTo>
                <a:close/>
              </a:path>
            </a:pathLst>
          </a:custGeom>
          <a:blipFill>
            <a:blip r:embed="rId4"/>
            <a:stretch>
              <a:fillRect/>
            </a:stretch>
          </a:blipFill>
        </p:spPr>
      </p:sp>
      <p:sp>
        <p:nvSpPr>
          <p:cNvPr id="5" name="Freeform 5"/>
          <p:cNvSpPr/>
          <p:nvPr/>
        </p:nvSpPr>
        <p:spPr>
          <a:xfrm>
            <a:off x="309196" y="443654"/>
            <a:ext cx="9843909" cy="6180259"/>
          </a:xfrm>
          <a:custGeom>
            <a:avLst/>
            <a:gdLst/>
            <a:ahLst/>
            <a:cxnLst/>
            <a:rect l="l" t="t" r="r" b="b"/>
            <a:pathLst>
              <a:path w="9843909" h="6180259">
                <a:moveTo>
                  <a:pt x="0" y="0"/>
                </a:moveTo>
                <a:lnTo>
                  <a:pt x="9843909" y="0"/>
                </a:lnTo>
                <a:lnTo>
                  <a:pt x="9843909" y="6180258"/>
                </a:lnTo>
                <a:lnTo>
                  <a:pt x="0" y="6180258"/>
                </a:lnTo>
                <a:lnTo>
                  <a:pt x="0" y="0"/>
                </a:lnTo>
                <a:close/>
              </a:path>
            </a:pathLst>
          </a:custGeom>
          <a:blipFill>
            <a:blip r:embed="rId3"/>
            <a:stretch>
              <a:fillRect l="-19337" t="-15795" r="-44508" b="-40788"/>
            </a:stretch>
          </a:blipFill>
        </p:spPr>
      </p:sp>
      <p:graphicFrame>
        <p:nvGraphicFramePr>
          <p:cNvPr id="6" name="Table 6"/>
          <p:cNvGraphicFramePr>
            <a:graphicFrameLocks noGrp="1"/>
          </p:cNvGraphicFramePr>
          <p:nvPr/>
        </p:nvGraphicFramePr>
        <p:xfrm>
          <a:off x="318721" y="443654"/>
          <a:ext cx="9199178" cy="4868617"/>
        </p:xfrm>
        <a:graphic>
          <a:graphicData uri="http://schemas.openxmlformats.org/drawingml/2006/table">
            <a:tbl>
              <a:tblPr/>
              <a:tblGrid>
                <a:gridCol w="1847100">
                  <a:extLst>
                    <a:ext uri="{9D8B030D-6E8A-4147-A177-3AD203B41FA5}">
                      <a16:colId xmlns:a16="http://schemas.microsoft.com/office/drawing/2014/main" val="20000"/>
                    </a:ext>
                  </a:extLst>
                </a:gridCol>
                <a:gridCol w="1803402">
                  <a:extLst>
                    <a:ext uri="{9D8B030D-6E8A-4147-A177-3AD203B41FA5}">
                      <a16:colId xmlns:a16="http://schemas.microsoft.com/office/drawing/2014/main" val="20001"/>
                    </a:ext>
                  </a:extLst>
                </a:gridCol>
                <a:gridCol w="2193011">
                  <a:extLst>
                    <a:ext uri="{9D8B030D-6E8A-4147-A177-3AD203B41FA5}">
                      <a16:colId xmlns:a16="http://schemas.microsoft.com/office/drawing/2014/main" val="20002"/>
                    </a:ext>
                  </a:extLst>
                </a:gridCol>
                <a:gridCol w="1658194">
                  <a:extLst>
                    <a:ext uri="{9D8B030D-6E8A-4147-A177-3AD203B41FA5}">
                      <a16:colId xmlns:a16="http://schemas.microsoft.com/office/drawing/2014/main" val="20003"/>
                    </a:ext>
                  </a:extLst>
                </a:gridCol>
                <a:gridCol w="1697471">
                  <a:extLst>
                    <a:ext uri="{9D8B030D-6E8A-4147-A177-3AD203B41FA5}">
                      <a16:colId xmlns:a16="http://schemas.microsoft.com/office/drawing/2014/main" val="20004"/>
                    </a:ext>
                  </a:extLst>
                </a:gridCol>
              </a:tblGrid>
              <a:tr h="811436">
                <a:tc>
                  <a:txBody>
                    <a:bodyPr/>
                    <a:lstStyle/>
                    <a:p>
                      <a:pPr algn="ctr">
                        <a:lnSpc>
                          <a:spcPts val="2637"/>
                        </a:lnSpc>
                        <a:defRPr/>
                      </a:pPr>
                      <a:r>
                        <a:rPr lang="en-US" sz="1884">
                          <a:solidFill>
                            <a:srgbClr val="FFFFFF"/>
                          </a:solidFill>
                          <a:latin typeface="Now Bold"/>
                        </a:rPr>
                        <a:t>coeff</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solidFill>
                      <a:srgbClr val="191919"/>
                    </a:solidFill>
                  </a:tcPr>
                </a:tc>
                <a:tc>
                  <a:txBody>
                    <a:bodyPr/>
                    <a:lstStyle/>
                    <a:p>
                      <a:pPr algn="ctr">
                        <a:lnSpc>
                          <a:spcPts val="2637"/>
                        </a:lnSpc>
                        <a:defRPr/>
                      </a:pPr>
                      <a:r>
                        <a:rPr lang="en-US" sz="1884">
                          <a:solidFill>
                            <a:srgbClr val="FFFFFF"/>
                          </a:solidFill>
                          <a:latin typeface="Now Bold"/>
                        </a:rPr>
                        <a:t>Estimates</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solidFill>
                      <a:srgbClr val="191919"/>
                    </a:solidFill>
                  </a:tcPr>
                </a:tc>
                <a:tc>
                  <a:txBody>
                    <a:bodyPr/>
                    <a:lstStyle/>
                    <a:p>
                      <a:pPr algn="ctr">
                        <a:lnSpc>
                          <a:spcPts val="2637"/>
                        </a:lnSpc>
                        <a:defRPr/>
                      </a:pPr>
                      <a:r>
                        <a:rPr lang="en-US" sz="1884">
                          <a:solidFill>
                            <a:srgbClr val="FFFFFF"/>
                          </a:solidFill>
                          <a:latin typeface="Now Bold"/>
                        </a:rPr>
                        <a:t>std error</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solidFill>
                      <a:srgbClr val="191919"/>
                    </a:solidFill>
                  </a:tcPr>
                </a:tc>
                <a:tc>
                  <a:txBody>
                    <a:bodyPr/>
                    <a:lstStyle/>
                    <a:p>
                      <a:pPr algn="ctr">
                        <a:lnSpc>
                          <a:spcPts val="2637"/>
                        </a:lnSpc>
                        <a:defRPr/>
                      </a:pPr>
                      <a:r>
                        <a:rPr lang="en-US" sz="1884">
                          <a:solidFill>
                            <a:srgbClr val="FFFFFF"/>
                          </a:solidFill>
                          <a:latin typeface="Now Bold"/>
                        </a:rPr>
                        <a:t>t</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solidFill>
                      <a:srgbClr val="191919"/>
                    </a:solidFill>
                  </a:tcPr>
                </a:tc>
                <a:tc>
                  <a:txBody>
                    <a:bodyPr/>
                    <a:lstStyle/>
                    <a:p>
                      <a:pPr algn="ctr">
                        <a:lnSpc>
                          <a:spcPts val="2637"/>
                        </a:lnSpc>
                        <a:defRPr/>
                      </a:pPr>
                      <a:r>
                        <a:rPr lang="en-US" sz="1884">
                          <a:solidFill>
                            <a:srgbClr val="FFFFFF"/>
                          </a:solidFill>
                          <a:latin typeface="Now Bold"/>
                        </a:rPr>
                        <a:t>P&gt;|t|</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811436">
                <a:tc>
                  <a:txBody>
                    <a:bodyPr/>
                    <a:lstStyle/>
                    <a:p>
                      <a:pPr algn="ctr">
                        <a:lnSpc>
                          <a:spcPts val="2637"/>
                        </a:lnSpc>
                        <a:defRPr/>
                      </a:pPr>
                      <a:r>
                        <a:rPr lang="en-US" sz="1884">
                          <a:solidFill>
                            <a:srgbClr val="FFFFFF"/>
                          </a:solidFill>
                          <a:latin typeface="Now Bold"/>
                        </a:rPr>
                        <a:t>Intercept</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solidFill>
                      <a:srgbClr val="191919"/>
                    </a:solidFill>
                  </a:tcPr>
                </a:tc>
                <a:tc>
                  <a:txBody>
                    <a:bodyPr/>
                    <a:lstStyle/>
                    <a:p>
                      <a:pPr algn="ctr">
                        <a:lnSpc>
                          <a:spcPts val="2637"/>
                        </a:lnSpc>
                        <a:defRPr/>
                      </a:pPr>
                      <a:r>
                        <a:rPr lang="en-US" sz="1884">
                          <a:solidFill>
                            <a:srgbClr val="000000"/>
                          </a:solidFill>
                          <a:latin typeface="Now"/>
                        </a:rPr>
                        <a:t>3.960e+01</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1.844e+00</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21.016</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&lt;2e-16</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1436">
                <a:tc>
                  <a:txBody>
                    <a:bodyPr/>
                    <a:lstStyle/>
                    <a:p>
                      <a:pPr algn="ctr">
                        <a:lnSpc>
                          <a:spcPts val="2637"/>
                        </a:lnSpc>
                        <a:defRPr/>
                      </a:pPr>
                      <a:r>
                        <a:rPr lang="en-US" sz="1884">
                          <a:solidFill>
                            <a:srgbClr val="FFFFFF"/>
                          </a:solidFill>
                          <a:latin typeface="Now Bold"/>
                        </a:rPr>
                        <a:t>SDP</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solidFill>
                      <a:srgbClr val="191919"/>
                    </a:solidFill>
                  </a:tcPr>
                </a:tc>
                <a:tc>
                  <a:txBody>
                    <a:bodyPr/>
                    <a:lstStyle/>
                    <a:p>
                      <a:pPr algn="ctr">
                        <a:lnSpc>
                          <a:spcPts val="2637"/>
                        </a:lnSpc>
                        <a:defRPr/>
                      </a:pPr>
                      <a:r>
                        <a:rPr lang="en-US" sz="1884">
                          <a:solidFill>
                            <a:srgbClr val="000000"/>
                          </a:solidFill>
                          <a:latin typeface="Now"/>
                        </a:rPr>
                        <a:t>1.978e-04</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1.121e-05</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17.648</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&lt;2e-16</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1436">
                <a:tc>
                  <a:txBody>
                    <a:bodyPr/>
                    <a:lstStyle/>
                    <a:p>
                      <a:pPr algn="ctr">
                        <a:lnSpc>
                          <a:spcPts val="2637"/>
                        </a:lnSpc>
                        <a:defRPr/>
                      </a:pPr>
                      <a:r>
                        <a:rPr lang="en-US" sz="1884">
                          <a:solidFill>
                            <a:srgbClr val="FFFFFF"/>
                          </a:solidFill>
                          <a:latin typeface="Now Bold"/>
                        </a:rPr>
                        <a:t>I(SDP^2)</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solidFill>
                      <a:srgbClr val="191919"/>
                    </a:solidFill>
                  </a:tcPr>
                </a:tc>
                <a:tc>
                  <a:txBody>
                    <a:bodyPr/>
                    <a:lstStyle/>
                    <a:p>
                      <a:pPr algn="ctr">
                        <a:lnSpc>
                          <a:spcPts val="2637"/>
                        </a:lnSpc>
                        <a:defRPr/>
                      </a:pPr>
                      <a:r>
                        <a:rPr lang="en-US" sz="1884">
                          <a:solidFill>
                            <a:srgbClr val="000000"/>
                          </a:solidFill>
                          <a:latin typeface="Now"/>
                        </a:rPr>
                        <a:t>-3.978e-10</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3.0311e-11</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--13.125</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&lt;2e-16</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11436">
                <a:tc>
                  <a:txBody>
                    <a:bodyPr/>
                    <a:lstStyle/>
                    <a:p>
                      <a:pPr algn="ctr">
                        <a:lnSpc>
                          <a:spcPts val="2637"/>
                        </a:lnSpc>
                        <a:defRPr/>
                      </a:pPr>
                      <a:r>
                        <a:rPr lang="en-US" sz="1884">
                          <a:solidFill>
                            <a:srgbClr val="FFFFFF"/>
                          </a:solidFill>
                          <a:latin typeface="Now Bold"/>
                        </a:rPr>
                        <a:t>I(SDP^3)</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solidFill>
                      <a:srgbClr val="191919"/>
                    </a:solidFill>
                  </a:tcPr>
                </a:tc>
                <a:tc>
                  <a:txBody>
                    <a:bodyPr/>
                    <a:lstStyle/>
                    <a:p>
                      <a:pPr algn="ctr">
                        <a:lnSpc>
                          <a:spcPts val="2637"/>
                        </a:lnSpc>
                        <a:defRPr/>
                      </a:pPr>
                      <a:r>
                        <a:rPr lang="en-US" sz="1884">
                          <a:solidFill>
                            <a:srgbClr val="000000"/>
                          </a:solidFill>
                          <a:latin typeface="Now"/>
                        </a:rPr>
                        <a:t>2.383e-16</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2.123-e-17</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11.224</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&lt;2e-16</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11436">
                <a:tc>
                  <a:txBody>
                    <a:bodyPr/>
                    <a:lstStyle/>
                    <a:p>
                      <a:pPr algn="ctr">
                        <a:lnSpc>
                          <a:spcPts val="2637"/>
                        </a:lnSpc>
                        <a:defRPr/>
                      </a:pPr>
                      <a:r>
                        <a:rPr lang="en-US" sz="1884">
                          <a:solidFill>
                            <a:srgbClr val="FFFFFF"/>
                          </a:solidFill>
                          <a:latin typeface="Now Bold"/>
                        </a:rPr>
                        <a:t>GINI</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solidFill>
                      <a:srgbClr val="191919"/>
                    </a:solidFill>
                  </a:tcPr>
                </a:tc>
                <a:tc>
                  <a:txBody>
                    <a:bodyPr/>
                    <a:lstStyle/>
                    <a:p>
                      <a:pPr algn="ctr">
                        <a:lnSpc>
                          <a:spcPts val="2637"/>
                        </a:lnSpc>
                        <a:defRPr/>
                      </a:pPr>
                      <a:r>
                        <a:rPr lang="en-US" sz="1884">
                          <a:solidFill>
                            <a:srgbClr val="000000"/>
                          </a:solidFill>
                          <a:latin typeface="Now"/>
                        </a:rPr>
                        <a:t>-9.813e+00</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6.109e+00</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-1.606</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tc>
                  <a:txBody>
                    <a:bodyPr/>
                    <a:lstStyle/>
                    <a:p>
                      <a:pPr algn="ctr">
                        <a:lnSpc>
                          <a:spcPts val="2637"/>
                        </a:lnSpc>
                        <a:defRPr/>
                      </a:pPr>
                      <a:r>
                        <a:rPr lang="en-US" sz="1884">
                          <a:solidFill>
                            <a:srgbClr val="000000"/>
                          </a:solidFill>
                          <a:latin typeface="Now"/>
                        </a:rPr>
                        <a:t>0.108</a:t>
                      </a:r>
                      <a:endParaRPr lang="en-US" sz="1100"/>
                    </a:p>
                  </a:txBody>
                  <a:tcPr marL="199400" marR="199400" marT="199400" marB="199400" anchor="ctr">
                    <a:lnL w="37304" cap="flat" cmpd="sng" algn="ctr">
                      <a:solidFill>
                        <a:srgbClr val="000000"/>
                      </a:solidFill>
                      <a:prstDash val="solid"/>
                      <a:round/>
                      <a:headEnd type="none" w="med" len="med"/>
                      <a:tailEnd type="none" w="med" len="med"/>
                    </a:lnL>
                    <a:lnR w="37304" cap="flat" cmpd="sng" algn="ctr">
                      <a:solidFill>
                        <a:srgbClr val="000000"/>
                      </a:solidFill>
                      <a:prstDash val="solid"/>
                      <a:round/>
                      <a:headEnd type="none" w="med" len="med"/>
                      <a:tailEnd type="none" w="med" len="med"/>
                    </a:lnR>
                    <a:lnT w="37304" cap="flat" cmpd="sng" algn="ctr">
                      <a:solidFill>
                        <a:srgbClr val="000000"/>
                      </a:solidFill>
                      <a:prstDash val="solid"/>
                      <a:round/>
                      <a:headEnd type="none" w="med" len="med"/>
                      <a:tailEnd type="none" w="med" len="med"/>
                    </a:lnT>
                    <a:lnB w="3730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TextBox 7"/>
          <p:cNvSpPr txBox="1"/>
          <p:nvPr/>
        </p:nvSpPr>
        <p:spPr>
          <a:xfrm>
            <a:off x="318721" y="7092586"/>
            <a:ext cx="17467949" cy="1298575"/>
          </a:xfrm>
          <a:prstGeom prst="rect">
            <a:avLst/>
          </a:prstGeom>
        </p:spPr>
        <p:txBody>
          <a:bodyPr lIns="0" tIns="0" rIns="0" bIns="0" rtlCol="0" anchor="t">
            <a:spAutoFit/>
          </a:bodyPr>
          <a:lstStyle/>
          <a:p>
            <a:pPr marL="539749" lvl="1" indent="-269875" algn="ctr">
              <a:lnSpc>
                <a:spcPts val="3499"/>
              </a:lnSpc>
              <a:spcBef>
                <a:spcPct val="0"/>
              </a:spcBef>
              <a:buFont typeface="Arial"/>
              <a:buChar char="•"/>
            </a:pPr>
            <a:r>
              <a:rPr lang="en-US" sz="2499">
                <a:solidFill>
                  <a:srgbClr val="000000"/>
                </a:solidFill>
                <a:latin typeface="Canva Sans Bold"/>
              </a:rPr>
              <a:t>Trimming</a:t>
            </a:r>
            <a:r>
              <a:rPr lang="en-US" sz="2499">
                <a:solidFill>
                  <a:srgbClr val="000000"/>
                </a:solidFill>
                <a:latin typeface="Canva Sans"/>
              </a:rPr>
              <a:t>: Removing the outliers we have found from the dataset here, we are taking the example of</a:t>
            </a:r>
            <a:r>
              <a:rPr lang="en-US" sz="2499">
                <a:solidFill>
                  <a:srgbClr val="000000"/>
                </a:solidFill>
                <a:latin typeface="Canva Sans Bold"/>
                <a:ea typeface="Canva Sans Bold"/>
              </a:rPr>
              <a:t> cutoff ±2</a:t>
            </a:r>
            <a:r>
              <a:rPr lang="en-US" sz="2499">
                <a:solidFill>
                  <a:srgbClr val="000000"/>
                </a:solidFill>
                <a:latin typeface="Canva Sans"/>
              </a:rPr>
              <a:t> and trimming the outliers' data. Then, we run the regression model on the updated data again.</a:t>
            </a:r>
          </a:p>
          <a:p>
            <a:pPr marL="0" lvl="0" indent="0" algn="ctr">
              <a:lnSpc>
                <a:spcPts val="3499"/>
              </a:lnSpc>
              <a:spcBef>
                <a:spcPct val="0"/>
              </a:spcBef>
            </a:pPr>
            <a:endParaRPr lang="en-US" sz="2499">
              <a:solidFill>
                <a:srgbClr val="000000"/>
              </a:solidFill>
              <a:latin typeface="Canva Sans"/>
            </a:endParaRPr>
          </a:p>
        </p:txBody>
      </p:sp>
      <p:sp>
        <p:nvSpPr>
          <p:cNvPr id="8" name="TextBox 8"/>
          <p:cNvSpPr txBox="1"/>
          <p:nvPr/>
        </p:nvSpPr>
        <p:spPr>
          <a:xfrm>
            <a:off x="645090" y="7961311"/>
            <a:ext cx="17141580" cy="2231517"/>
          </a:xfrm>
          <a:prstGeom prst="rect">
            <a:avLst/>
          </a:prstGeom>
        </p:spPr>
        <p:txBody>
          <a:bodyPr lIns="0" tIns="0" rIns="0" bIns="0" rtlCol="0" anchor="t">
            <a:spAutoFit/>
          </a:bodyPr>
          <a:lstStyle/>
          <a:p>
            <a:pPr algn="ctr">
              <a:lnSpc>
                <a:spcPts val="3528"/>
              </a:lnSpc>
            </a:pPr>
            <a:r>
              <a:rPr lang="en-US" sz="2520">
                <a:solidFill>
                  <a:srgbClr val="000000"/>
                </a:solidFill>
                <a:latin typeface="Canva Sans"/>
              </a:rPr>
              <a:t>The </a:t>
            </a:r>
            <a:r>
              <a:rPr lang="en-US" sz="2520">
                <a:solidFill>
                  <a:srgbClr val="000000"/>
                </a:solidFill>
                <a:latin typeface="Canva Sans Bold"/>
              </a:rPr>
              <a:t>high t values</a:t>
            </a:r>
            <a:r>
              <a:rPr lang="en-US" sz="2520">
                <a:solidFill>
                  <a:srgbClr val="000000"/>
                </a:solidFill>
                <a:latin typeface="Canva Sans"/>
              </a:rPr>
              <a:t> and extremely low</a:t>
            </a:r>
            <a:r>
              <a:rPr lang="en-US" sz="2520">
                <a:solidFill>
                  <a:srgbClr val="000000"/>
                </a:solidFill>
                <a:latin typeface="Canva Sans Bold"/>
              </a:rPr>
              <a:t> p values</a:t>
            </a:r>
            <a:r>
              <a:rPr lang="en-US" sz="2520">
                <a:solidFill>
                  <a:srgbClr val="000000"/>
                </a:solidFill>
                <a:latin typeface="Canva Sans"/>
              </a:rPr>
              <a:t> indicate the overall </a:t>
            </a:r>
            <a:r>
              <a:rPr lang="en-US" sz="2520">
                <a:solidFill>
                  <a:srgbClr val="000000"/>
                </a:solidFill>
                <a:latin typeface="Canva Sans Bold"/>
              </a:rPr>
              <a:t>statistical significance</a:t>
            </a:r>
            <a:r>
              <a:rPr lang="en-US" sz="2520">
                <a:solidFill>
                  <a:srgbClr val="000000"/>
                </a:solidFill>
                <a:latin typeface="Canva Sans"/>
              </a:rPr>
              <a:t> of the model. Also, predictor variables (up to the fourth order) exhibit significant associations with the dependent variable, and the model provides a </a:t>
            </a:r>
            <a:r>
              <a:rPr lang="en-US" sz="2520">
                <a:solidFill>
                  <a:srgbClr val="000000"/>
                </a:solidFill>
                <a:latin typeface="Canva Sans Bold"/>
              </a:rPr>
              <a:t>reasonable fit</a:t>
            </a:r>
            <a:r>
              <a:rPr lang="en-US" sz="2520">
                <a:solidFill>
                  <a:srgbClr val="000000"/>
                </a:solidFill>
                <a:latin typeface="Canva Sans"/>
              </a:rPr>
              <a:t> for the data.</a:t>
            </a:r>
          </a:p>
          <a:p>
            <a:pPr algn="ctr">
              <a:lnSpc>
                <a:spcPts val="3528"/>
              </a:lnSpc>
            </a:pPr>
            <a:endParaRPr lang="en-US" sz="2520">
              <a:solidFill>
                <a:srgbClr val="000000"/>
              </a:solidFill>
              <a:latin typeface="Canva Sans"/>
            </a:endParaRPr>
          </a:p>
          <a:p>
            <a:pPr marL="0" lvl="0" indent="0" algn="ctr">
              <a:lnSpc>
                <a:spcPts val="3528"/>
              </a:lnSpc>
              <a:spcBef>
                <a:spcPct val="0"/>
              </a:spcBef>
            </a:pPr>
            <a:endParaRPr lang="en-US" sz="2520">
              <a:solidFill>
                <a:srgbClr val="000000"/>
              </a:solidFill>
              <a:latin typeface="Canva Sans"/>
            </a:endParaRPr>
          </a:p>
        </p:txBody>
      </p:sp>
      <p:sp>
        <p:nvSpPr>
          <p:cNvPr id="9" name="Freeform 9"/>
          <p:cNvSpPr/>
          <p:nvPr/>
        </p:nvSpPr>
        <p:spPr>
          <a:xfrm>
            <a:off x="10907281" y="443654"/>
            <a:ext cx="7188475" cy="5909434"/>
          </a:xfrm>
          <a:custGeom>
            <a:avLst/>
            <a:gdLst/>
            <a:ahLst/>
            <a:cxnLst/>
            <a:rect l="l" t="t" r="r" b="b"/>
            <a:pathLst>
              <a:path w="7188475" h="5909434">
                <a:moveTo>
                  <a:pt x="0" y="0"/>
                </a:moveTo>
                <a:lnTo>
                  <a:pt x="7188475" y="0"/>
                </a:lnTo>
                <a:lnTo>
                  <a:pt x="7188475" y="5909433"/>
                </a:lnTo>
                <a:lnTo>
                  <a:pt x="0" y="5909433"/>
                </a:lnTo>
                <a:lnTo>
                  <a:pt x="0" y="0"/>
                </a:lnTo>
                <a:close/>
              </a:path>
            </a:pathLst>
          </a:custGeom>
          <a:blipFill>
            <a:blip r:embed="rId5"/>
            <a:stretch>
              <a:fillRect l="-7268" r="-6485"/>
            </a:stretch>
          </a:blipFill>
        </p:spPr>
      </p:sp>
      <p:sp>
        <p:nvSpPr>
          <p:cNvPr id="10" name="TextBox 10"/>
          <p:cNvSpPr txBox="1"/>
          <p:nvPr/>
        </p:nvSpPr>
        <p:spPr>
          <a:xfrm>
            <a:off x="-917337" y="5605416"/>
            <a:ext cx="11824618" cy="153479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anva Sans Bold"/>
              </a:rPr>
              <a:t>        Observations:6973       R-square:0.0762</a:t>
            </a:r>
            <a:r>
              <a:rPr lang="en-US" sz="2499">
                <a:solidFill>
                  <a:srgbClr val="000000"/>
                </a:solidFill>
                <a:latin typeface="Canva Sans"/>
              </a:rPr>
              <a:t>     </a:t>
            </a:r>
            <a:r>
              <a:rPr lang="en-US" sz="2499">
                <a:solidFill>
                  <a:srgbClr val="000000"/>
                </a:solidFill>
                <a:latin typeface="Canva Sans Bold"/>
              </a:rPr>
              <a:t>Adj.R-square:0.075</a:t>
            </a:r>
          </a:p>
          <a:p>
            <a:pPr algn="ctr">
              <a:lnSpc>
                <a:spcPts val="3499"/>
              </a:lnSpc>
              <a:spcBef>
                <a:spcPct val="0"/>
              </a:spcBef>
            </a:pPr>
            <a:r>
              <a:rPr lang="en-US" sz="2499">
                <a:solidFill>
                  <a:srgbClr val="000000"/>
                </a:solidFill>
                <a:latin typeface="Canva Sans Bold"/>
              </a:rPr>
              <a:t>   F-Statistics: 143.3</a:t>
            </a:r>
            <a:r>
              <a:rPr lang="en-US" sz="2499">
                <a:solidFill>
                  <a:srgbClr val="000000"/>
                </a:solidFill>
                <a:latin typeface="Canva Sans"/>
              </a:rPr>
              <a:t>           </a:t>
            </a:r>
            <a:r>
              <a:rPr lang="en-US" sz="2499">
                <a:solidFill>
                  <a:srgbClr val="000000"/>
                </a:solidFill>
                <a:latin typeface="Canva Sans Bold"/>
              </a:rPr>
              <a:t>P-value: &lt;2.2e-16      D.O.F:6968</a:t>
            </a:r>
          </a:p>
          <a:p>
            <a:pPr algn="ctr">
              <a:lnSpc>
                <a:spcPts val="2659"/>
              </a:lnSpc>
              <a:spcBef>
                <a:spcPct val="0"/>
              </a:spcBef>
            </a:pPr>
            <a:endParaRPr lang="en-US" sz="2499">
              <a:solidFill>
                <a:srgbClr val="000000"/>
              </a:solidFill>
              <a:latin typeface="Canva Sans Bold"/>
            </a:endParaRPr>
          </a:p>
          <a:p>
            <a:pPr algn="ctr">
              <a:lnSpc>
                <a:spcPts val="2659"/>
              </a:lnSpc>
              <a:spcBef>
                <a:spcPct val="0"/>
              </a:spcBef>
            </a:pPr>
            <a:endParaRPr lang="en-US" sz="2499">
              <a:solidFill>
                <a:srgbClr val="000000"/>
              </a:solidFill>
              <a:latin typeface="Canva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a:off x="344085" y="301298"/>
            <a:ext cx="10017302" cy="6209782"/>
          </a:xfrm>
          <a:custGeom>
            <a:avLst/>
            <a:gdLst/>
            <a:ahLst/>
            <a:cxnLst/>
            <a:rect l="l" t="t" r="r" b="b"/>
            <a:pathLst>
              <a:path w="10017302" h="6209782">
                <a:moveTo>
                  <a:pt x="0" y="0"/>
                </a:moveTo>
                <a:lnTo>
                  <a:pt x="10017302" y="0"/>
                </a:lnTo>
                <a:lnTo>
                  <a:pt x="10017302" y="6209782"/>
                </a:lnTo>
                <a:lnTo>
                  <a:pt x="0" y="6209782"/>
                </a:lnTo>
                <a:lnTo>
                  <a:pt x="0" y="0"/>
                </a:lnTo>
                <a:close/>
              </a:path>
            </a:pathLst>
          </a:custGeom>
          <a:blipFill>
            <a:blip r:embed="rId3"/>
            <a:stretch>
              <a:fillRect l="-5061" t="-39367" r="-106045" b="-64959"/>
            </a:stretch>
          </a:blipFill>
        </p:spPr>
      </p:sp>
      <p:graphicFrame>
        <p:nvGraphicFramePr>
          <p:cNvPr id="4" name="Table 4"/>
          <p:cNvGraphicFramePr>
            <a:graphicFrameLocks noGrp="1"/>
          </p:cNvGraphicFramePr>
          <p:nvPr/>
        </p:nvGraphicFramePr>
        <p:xfrm>
          <a:off x="344085" y="301298"/>
          <a:ext cx="9642476" cy="5155579"/>
        </p:xfrm>
        <a:graphic>
          <a:graphicData uri="http://schemas.openxmlformats.org/drawingml/2006/table">
            <a:tbl>
              <a:tblPr/>
              <a:tblGrid>
                <a:gridCol w="1956052">
                  <a:extLst>
                    <a:ext uri="{9D8B030D-6E8A-4147-A177-3AD203B41FA5}">
                      <a16:colId xmlns:a16="http://schemas.microsoft.com/office/drawing/2014/main" val="20000"/>
                    </a:ext>
                  </a:extLst>
                </a:gridCol>
                <a:gridCol w="1810457">
                  <a:extLst>
                    <a:ext uri="{9D8B030D-6E8A-4147-A177-3AD203B41FA5}">
                      <a16:colId xmlns:a16="http://schemas.microsoft.com/office/drawing/2014/main" val="20001"/>
                    </a:ext>
                  </a:extLst>
                </a:gridCol>
                <a:gridCol w="2098976">
                  <a:extLst>
                    <a:ext uri="{9D8B030D-6E8A-4147-A177-3AD203B41FA5}">
                      <a16:colId xmlns:a16="http://schemas.microsoft.com/office/drawing/2014/main" val="20002"/>
                    </a:ext>
                  </a:extLst>
                </a:gridCol>
                <a:gridCol w="1979394">
                  <a:extLst>
                    <a:ext uri="{9D8B030D-6E8A-4147-A177-3AD203B41FA5}">
                      <a16:colId xmlns:a16="http://schemas.microsoft.com/office/drawing/2014/main" val="20003"/>
                    </a:ext>
                  </a:extLst>
                </a:gridCol>
                <a:gridCol w="1797597">
                  <a:extLst>
                    <a:ext uri="{9D8B030D-6E8A-4147-A177-3AD203B41FA5}">
                      <a16:colId xmlns:a16="http://schemas.microsoft.com/office/drawing/2014/main" val="20004"/>
                    </a:ext>
                  </a:extLst>
                </a:gridCol>
              </a:tblGrid>
              <a:tr h="859263">
                <a:tc>
                  <a:txBody>
                    <a:bodyPr/>
                    <a:lstStyle/>
                    <a:p>
                      <a:pPr algn="ctr">
                        <a:lnSpc>
                          <a:spcPts val="2714"/>
                        </a:lnSpc>
                        <a:defRPr/>
                      </a:pPr>
                      <a:r>
                        <a:rPr lang="en-US" sz="1938">
                          <a:solidFill>
                            <a:srgbClr val="FFFFFF"/>
                          </a:solidFill>
                          <a:latin typeface="Now Bold"/>
                        </a:rPr>
                        <a:t>coeff</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Estimates</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std error</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t</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FFFFFF"/>
                          </a:solidFill>
                          <a:latin typeface="Now Bold"/>
                        </a:rPr>
                        <a:t>P&gt;|t|</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859263">
                <a:tc>
                  <a:txBody>
                    <a:bodyPr/>
                    <a:lstStyle/>
                    <a:p>
                      <a:pPr algn="ctr">
                        <a:lnSpc>
                          <a:spcPts val="2714"/>
                        </a:lnSpc>
                        <a:defRPr/>
                      </a:pPr>
                      <a:r>
                        <a:rPr lang="en-US" sz="1938">
                          <a:solidFill>
                            <a:srgbClr val="FFFFFF"/>
                          </a:solidFill>
                          <a:latin typeface="Now Bold"/>
                        </a:rPr>
                        <a:t>Intercept</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2.909e+01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2.304e+00</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12.624</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9263">
                <a:tc>
                  <a:txBody>
                    <a:bodyPr/>
                    <a:lstStyle/>
                    <a:p>
                      <a:pPr algn="ctr">
                        <a:lnSpc>
                          <a:spcPts val="2714"/>
                        </a:lnSpc>
                        <a:defRPr/>
                      </a:pPr>
                      <a:r>
                        <a:rPr lang="en-US" sz="1938">
                          <a:solidFill>
                            <a:srgbClr val="FFFFFF"/>
                          </a:solidFill>
                          <a:latin typeface="Now Bold"/>
                        </a:rPr>
                        <a:t>SDP</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4.362e-04</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2.363e-05</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18.466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9263">
                <a:tc>
                  <a:txBody>
                    <a:bodyPr/>
                    <a:lstStyle/>
                    <a:p>
                      <a:pPr algn="ctr">
                        <a:lnSpc>
                          <a:spcPts val="2714"/>
                        </a:lnSpc>
                        <a:defRPr/>
                      </a:pPr>
                      <a:r>
                        <a:rPr lang="en-US" sz="1938">
                          <a:solidFill>
                            <a:srgbClr val="FFFFFF"/>
                          </a:solidFill>
                          <a:latin typeface="Now Bold"/>
                        </a:rPr>
                        <a:t>I(SDP^2)</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-1.462e-09</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9.986e-11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-14.682</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59263">
                <a:tc>
                  <a:txBody>
                    <a:bodyPr/>
                    <a:lstStyle/>
                    <a:p>
                      <a:pPr algn="ctr">
                        <a:lnSpc>
                          <a:spcPts val="2714"/>
                        </a:lnSpc>
                        <a:defRPr/>
                      </a:pPr>
                      <a:r>
                        <a:rPr lang="en-US" sz="1938">
                          <a:solidFill>
                            <a:srgbClr val="FFFFFF"/>
                          </a:solidFill>
                          <a:latin typeface="Now Bold"/>
                        </a:rPr>
                        <a:t>I(SDP^3)</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1.484e-15</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1.149-e-16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12.917</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&lt;2e-16</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9263">
                <a:tc>
                  <a:txBody>
                    <a:bodyPr/>
                    <a:lstStyle/>
                    <a:p>
                      <a:pPr algn="ctr">
                        <a:lnSpc>
                          <a:spcPts val="2714"/>
                        </a:lnSpc>
                        <a:defRPr/>
                      </a:pPr>
                      <a:r>
                        <a:rPr lang="en-US" sz="1938">
                          <a:solidFill>
                            <a:srgbClr val="FFFFFF"/>
                          </a:solidFill>
                          <a:latin typeface="Now Bold"/>
                        </a:rPr>
                        <a:t>GINI</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solidFill>
                      <a:srgbClr val="191919"/>
                    </a:solidFill>
                  </a:tcPr>
                </a:tc>
                <a:tc>
                  <a:txBody>
                    <a:bodyPr/>
                    <a:lstStyle/>
                    <a:p>
                      <a:pPr algn="ctr">
                        <a:lnSpc>
                          <a:spcPts val="2714"/>
                        </a:lnSpc>
                        <a:defRPr/>
                      </a:pPr>
                      <a:r>
                        <a:rPr lang="en-US" sz="1938">
                          <a:solidFill>
                            <a:srgbClr val="000000"/>
                          </a:solidFill>
                          <a:latin typeface="Now"/>
                        </a:rPr>
                        <a:t>-1.058e+01</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6.878e+00</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-1.538</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tc>
                  <a:txBody>
                    <a:bodyPr/>
                    <a:lstStyle/>
                    <a:p>
                      <a:pPr algn="ctr">
                        <a:lnSpc>
                          <a:spcPts val="2714"/>
                        </a:lnSpc>
                        <a:defRPr/>
                      </a:pPr>
                      <a:r>
                        <a:rPr lang="en-US" sz="1938">
                          <a:solidFill>
                            <a:srgbClr val="000000"/>
                          </a:solidFill>
                          <a:latin typeface="Now"/>
                        </a:rPr>
                        <a:t>0.124</a:t>
                      </a:r>
                      <a:endParaRPr lang="en-US" sz="1100"/>
                    </a:p>
                  </a:txBody>
                  <a:tcPr marL="205192" marR="205192" marT="205192" marB="205192" anchor="ctr">
                    <a:lnL w="39503" cap="flat" cmpd="sng" algn="ctr">
                      <a:solidFill>
                        <a:srgbClr val="000000"/>
                      </a:solidFill>
                      <a:prstDash val="solid"/>
                      <a:round/>
                      <a:headEnd type="none" w="med" len="med"/>
                      <a:tailEnd type="none" w="med" len="med"/>
                    </a:lnL>
                    <a:lnR w="39503" cap="flat" cmpd="sng" algn="ctr">
                      <a:solidFill>
                        <a:srgbClr val="000000"/>
                      </a:solidFill>
                      <a:prstDash val="solid"/>
                      <a:round/>
                      <a:headEnd type="none" w="med" len="med"/>
                      <a:tailEnd type="none" w="med" len="med"/>
                    </a:lnR>
                    <a:lnT w="39503" cap="flat" cmpd="sng" algn="ctr">
                      <a:solidFill>
                        <a:srgbClr val="000000"/>
                      </a:solidFill>
                      <a:prstDash val="solid"/>
                      <a:round/>
                      <a:headEnd type="none" w="med" len="med"/>
                      <a:tailEnd type="none" w="med" len="med"/>
                    </a:lnT>
                    <a:lnB w="3950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Freeform 5"/>
          <p:cNvSpPr/>
          <p:nvPr/>
        </p:nvSpPr>
        <p:spPr>
          <a:xfrm>
            <a:off x="444219" y="6749697"/>
            <a:ext cx="17502673" cy="3362336"/>
          </a:xfrm>
          <a:custGeom>
            <a:avLst/>
            <a:gdLst/>
            <a:ahLst/>
            <a:cxnLst/>
            <a:rect l="l" t="t" r="r" b="b"/>
            <a:pathLst>
              <a:path w="17502673" h="3362336">
                <a:moveTo>
                  <a:pt x="0" y="0"/>
                </a:moveTo>
                <a:lnTo>
                  <a:pt x="17502673" y="0"/>
                </a:lnTo>
                <a:lnTo>
                  <a:pt x="17502673" y="3362335"/>
                </a:lnTo>
                <a:lnTo>
                  <a:pt x="0" y="3362335"/>
                </a:lnTo>
                <a:lnTo>
                  <a:pt x="0" y="0"/>
                </a:lnTo>
                <a:close/>
              </a:path>
            </a:pathLst>
          </a:custGeom>
          <a:blipFill>
            <a:blip r:embed="rId3"/>
            <a:stretch>
              <a:fillRect l="-33803" t="-133201" b="-184707"/>
            </a:stretch>
          </a:blipFill>
        </p:spPr>
      </p:sp>
      <p:sp>
        <p:nvSpPr>
          <p:cNvPr id="6" name="TextBox 6"/>
          <p:cNvSpPr txBox="1"/>
          <p:nvPr/>
        </p:nvSpPr>
        <p:spPr>
          <a:xfrm>
            <a:off x="444219" y="8039735"/>
            <a:ext cx="17220881" cy="2389505"/>
          </a:xfrm>
          <a:prstGeom prst="rect">
            <a:avLst/>
          </a:prstGeom>
        </p:spPr>
        <p:txBody>
          <a:bodyPr lIns="0" tIns="0" rIns="0" bIns="0" rtlCol="0" anchor="t">
            <a:spAutoFit/>
          </a:bodyPr>
          <a:lstStyle/>
          <a:p>
            <a:pPr marL="0" lvl="0" indent="0" algn="ctr">
              <a:lnSpc>
                <a:spcPts val="3220"/>
              </a:lnSpc>
              <a:spcBef>
                <a:spcPct val="0"/>
              </a:spcBef>
            </a:pPr>
            <a:r>
              <a:rPr lang="en-US" sz="2300" u="none" strike="noStrike">
                <a:solidFill>
                  <a:srgbClr val="000000"/>
                </a:solidFill>
                <a:latin typeface="Canva Sans"/>
              </a:rPr>
              <a:t>In summary, </a:t>
            </a:r>
            <a:r>
              <a:rPr lang="en-US" sz="2300" u="none" strike="noStrike">
                <a:solidFill>
                  <a:srgbClr val="000000"/>
                </a:solidFill>
                <a:latin typeface="Canva Sans Bold"/>
              </a:rPr>
              <a:t>winsorizing the data </a:t>
            </a:r>
            <a:r>
              <a:rPr lang="en-US" sz="2300" u="none" strike="noStrike">
                <a:solidFill>
                  <a:srgbClr val="000000"/>
                </a:solidFill>
                <a:latin typeface="Canva Sans"/>
              </a:rPr>
              <a:t>has likely </a:t>
            </a:r>
            <a:r>
              <a:rPr lang="en-US" sz="2300" u="none" strike="noStrike">
                <a:solidFill>
                  <a:srgbClr val="000000"/>
                </a:solidFill>
                <a:latin typeface="Canva Sans Bold"/>
              </a:rPr>
              <a:t>mitigated </a:t>
            </a:r>
            <a:r>
              <a:rPr lang="en-US" sz="2300" u="none" strike="noStrike">
                <a:solidFill>
                  <a:srgbClr val="000000"/>
                </a:solidFill>
                <a:latin typeface="Canva Sans"/>
              </a:rPr>
              <a:t>the</a:t>
            </a:r>
            <a:r>
              <a:rPr lang="en-US" sz="2300" u="none" strike="noStrike">
                <a:solidFill>
                  <a:srgbClr val="000000"/>
                </a:solidFill>
                <a:latin typeface="Canva Sans Bold"/>
              </a:rPr>
              <a:t> influence of outliers </a:t>
            </a:r>
            <a:r>
              <a:rPr lang="en-US" sz="2300" u="none" strike="noStrike">
                <a:solidFill>
                  <a:srgbClr val="000000"/>
                </a:solidFill>
                <a:latin typeface="Canva Sans"/>
              </a:rPr>
              <a:t>on the regression coefficients while maintaining the overall significance and interpretation of the model. The significant predictor variables (</a:t>
            </a:r>
            <a:r>
              <a:rPr lang="en-US" sz="2300" u="none" strike="noStrike">
                <a:solidFill>
                  <a:srgbClr val="000000"/>
                </a:solidFill>
                <a:latin typeface="Canva Sans Bold"/>
              </a:rPr>
              <a:t>SDP, SDP^2, SDP^3</a:t>
            </a:r>
            <a:r>
              <a:rPr lang="en-US" sz="2300" u="none" strike="noStrike">
                <a:solidFill>
                  <a:srgbClr val="000000"/>
                </a:solidFill>
                <a:latin typeface="Canva Sans"/>
              </a:rPr>
              <a:t>) remain </a:t>
            </a:r>
            <a:r>
              <a:rPr lang="en-US" sz="2300" u="none" strike="noStrike">
                <a:solidFill>
                  <a:srgbClr val="000000"/>
                </a:solidFill>
                <a:latin typeface="Canva Sans Bold"/>
              </a:rPr>
              <a:t>influential </a:t>
            </a:r>
            <a:r>
              <a:rPr lang="en-US" sz="2300" u="none" strike="noStrike">
                <a:solidFill>
                  <a:srgbClr val="000000"/>
                </a:solidFill>
                <a:latin typeface="Canva Sans"/>
              </a:rPr>
              <a:t>in explaining the variation in the dependent variable, while the </a:t>
            </a:r>
            <a:r>
              <a:rPr lang="en-US" sz="2300" u="none" strike="noStrike">
                <a:solidFill>
                  <a:srgbClr val="000000"/>
                </a:solidFill>
                <a:latin typeface="Canva Sans Bold"/>
              </a:rPr>
              <a:t>Gini term</a:t>
            </a:r>
            <a:r>
              <a:rPr lang="en-US" sz="2300" u="none" strike="noStrike">
                <a:solidFill>
                  <a:srgbClr val="000000"/>
                </a:solidFill>
                <a:latin typeface="Canva Sans"/>
              </a:rPr>
              <a:t> continues to be insignificant.</a:t>
            </a:r>
          </a:p>
          <a:p>
            <a:pPr marL="0" lvl="0" indent="0" algn="ctr">
              <a:lnSpc>
                <a:spcPts val="3220"/>
              </a:lnSpc>
              <a:spcBef>
                <a:spcPct val="0"/>
              </a:spcBef>
            </a:pPr>
            <a:endParaRPr lang="en-US" sz="2300" u="none" strike="noStrike">
              <a:solidFill>
                <a:srgbClr val="000000"/>
              </a:solidFill>
              <a:latin typeface="Canva Sans"/>
            </a:endParaRPr>
          </a:p>
          <a:p>
            <a:pPr marL="0" lvl="0" indent="0" algn="ctr">
              <a:lnSpc>
                <a:spcPts val="3220"/>
              </a:lnSpc>
              <a:spcBef>
                <a:spcPct val="0"/>
              </a:spcBef>
            </a:pPr>
            <a:endParaRPr lang="en-US" sz="2300" u="none" strike="noStrike">
              <a:solidFill>
                <a:srgbClr val="000000"/>
              </a:solidFill>
              <a:latin typeface="Canva Sans"/>
            </a:endParaRPr>
          </a:p>
        </p:txBody>
      </p:sp>
      <p:sp>
        <p:nvSpPr>
          <p:cNvPr id="7" name="Freeform 7"/>
          <p:cNvSpPr/>
          <p:nvPr/>
        </p:nvSpPr>
        <p:spPr>
          <a:xfrm>
            <a:off x="10478963" y="611217"/>
            <a:ext cx="7713787" cy="5266410"/>
          </a:xfrm>
          <a:custGeom>
            <a:avLst/>
            <a:gdLst/>
            <a:ahLst/>
            <a:cxnLst/>
            <a:rect l="l" t="t" r="r" b="b"/>
            <a:pathLst>
              <a:path w="7713787" h="5266410">
                <a:moveTo>
                  <a:pt x="0" y="0"/>
                </a:moveTo>
                <a:lnTo>
                  <a:pt x="7713787" y="0"/>
                </a:lnTo>
                <a:lnTo>
                  <a:pt x="7713787" y="5266410"/>
                </a:lnTo>
                <a:lnTo>
                  <a:pt x="0" y="5266410"/>
                </a:lnTo>
                <a:lnTo>
                  <a:pt x="0" y="0"/>
                </a:lnTo>
                <a:close/>
              </a:path>
            </a:pathLst>
          </a:custGeom>
          <a:blipFill>
            <a:blip r:embed="rId4"/>
            <a:stretch>
              <a:fillRect l="-11843" t="-1122" r="-11843"/>
            </a:stretch>
          </a:blipFill>
        </p:spPr>
      </p:sp>
      <p:sp>
        <p:nvSpPr>
          <p:cNvPr id="8" name="TextBox 8"/>
          <p:cNvSpPr txBox="1"/>
          <p:nvPr/>
        </p:nvSpPr>
        <p:spPr>
          <a:xfrm>
            <a:off x="-917337" y="5605416"/>
            <a:ext cx="11824618" cy="153479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anva Sans Bold"/>
              </a:rPr>
              <a:t>        Observations:7187    R-square:0.0842</a:t>
            </a:r>
            <a:r>
              <a:rPr lang="en-US" sz="2499">
                <a:solidFill>
                  <a:srgbClr val="000000"/>
                </a:solidFill>
                <a:latin typeface="Canva Sans"/>
              </a:rPr>
              <a:t>     </a:t>
            </a:r>
            <a:r>
              <a:rPr lang="en-US" sz="2499">
                <a:solidFill>
                  <a:srgbClr val="000000"/>
                </a:solidFill>
                <a:latin typeface="Canva Sans Bold"/>
              </a:rPr>
              <a:t>Adj.R-square:0.0837</a:t>
            </a:r>
          </a:p>
          <a:p>
            <a:pPr algn="ctr">
              <a:lnSpc>
                <a:spcPts val="3499"/>
              </a:lnSpc>
              <a:spcBef>
                <a:spcPct val="0"/>
              </a:spcBef>
            </a:pPr>
            <a:r>
              <a:rPr lang="en-US" sz="2499">
                <a:solidFill>
                  <a:srgbClr val="000000"/>
                </a:solidFill>
                <a:latin typeface="Canva Sans Bold"/>
              </a:rPr>
              <a:t>   F-Statistics: 165.1</a:t>
            </a:r>
            <a:r>
              <a:rPr lang="en-US" sz="2499">
                <a:solidFill>
                  <a:srgbClr val="000000"/>
                </a:solidFill>
                <a:latin typeface="Canva Sans"/>
              </a:rPr>
              <a:t>          </a:t>
            </a:r>
            <a:r>
              <a:rPr lang="en-US" sz="2499">
                <a:solidFill>
                  <a:srgbClr val="000000"/>
                </a:solidFill>
                <a:latin typeface="Canva Sans Bold"/>
              </a:rPr>
              <a:t>P-value: &lt;2.2e-16      D.O.F:7182</a:t>
            </a:r>
          </a:p>
          <a:p>
            <a:pPr algn="ctr">
              <a:lnSpc>
                <a:spcPts val="2659"/>
              </a:lnSpc>
              <a:spcBef>
                <a:spcPct val="0"/>
              </a:spcBef>
            </a:pPr>
            <a:endParaRPr lang="en-US" sz="2499">
              <a:solidFill>
                <a:srgbClr val="000000"/>
              </a:solidFill>
              <a:latin typeface="Canva Sans Bold"/>
            </a:endParaRPr>
          </a:p>
          <a:p>
            <a:pPr algn="ctr">
              <a:lnSpc>
                <a:spcPts val="2659"/>
              </a:lnSpc>
              <a:spcBef>
                <a:spcPct val="0"/>
              </a:spcBef>
            </a:pPr>
            <a:endParaRPr lang="en-US" sz="2499">
              <a:solidFill>
                <a:srgbClr val="000000"/>
              </a:solidFill>
              <a:latin typeface="Canva Sans Bold"/>
            </a:endParaRPr>
          </a:p>
        </p:txBody>
      </p:sp>
      <p:sp>
        <p:nvSpPr>
          <p:cNvPr id="9" name="TextBox 9"/>
          <p:cNvSpPr txBox="1"/>
          <p:nvPr/>
        </p:nvSpPr>
        <p:spPr>
          <a:xfrm>
            <a:off x="622900" y="7092586"/>
            <a:ext cx="17042199" cy="1189356"/>
          </a:xfrm>
          <a:prstGeom prst="rect">
            <a:avLst/>
          </a:prstGeom>
        </p:spPr>
        <p:txBody>
          <a:bodyPr lIns="0" tIns="0" rIns="0" bIns="0" rtlCol="0" anchor="t">
            <a:spAutoFit/>
          </a:bodyPr>
          <a:lstStyle/>
          <a:p>
            <a:pPr algn="ctr">
              <a:lnSpc>
                <a:spcPts val="3219"/>
              </a:lnSpc>
            </a:pPr>
            <a:r>
              <a:rPr lang="en-US" sz="2299">
                <a:solidFill>
                  <a:srgbClr val="000000"/>
                </a:solidFill>
                <a:latin typeface="Canva Sans Bold"/>
              </a:rPr>
              <a:t>Winsorization :</a:t>
            </a:r>
            <a:r>
              <a:rPr lang="en-US" sz="2299">
                <a:solidFill>
                  <a:srgbClr val="000000"/>
                </a:solidFill>
                <a:latin typeface="Canva Sans"/>
              </a:rPr>
              <a:t> we make a quantile function to calculate </a:t>
            </a:r>
            <a:r>
              <a:rPr lang="en-US" sz="2299">
                <a:solidFill>
                  <a:srgbClr val="000000"/>
                </a:solidFill>
                <a:latin typeface="Canva Sans Bold"/>
              </a:rPr>
              <a:t>5th</a:t>
            </a:r>
            <a:r>
              <a:rPr lang="en-US" sz="2299">
                <a:solidFill>
                  <a:srgbClr val="000000"/>
                </a:solidFill>
                <a:latin typeface="Canva Sans"/>
              </a:rPr>
              <a:t> and </a:t>
            </a:r>
            <a:r>
              <a:rPr lang="en-US" sz="2299">
                <a:solidFill>
                  <a:srgbClr val="000000"/>
                </a:solidFill>
                <a:latin typeface="Canva Sans Bold"/>
              </a:rPr>
              <a:t>95th</a:t>
            </a:r>
            <a:r>
              <a:rPr lang="en-US" sz="2299">
                <a:solidFill>
                  <a:srgbClr val="000000"/>
                </a:solidFill>
                <a:latin typeface="Canva Sans"/>
              </a:rPr>
              <a:t> </a:t>
            </a:r>
            <a:r>
              <a:rPr lang="en-US" sz="2299">
                <a:solidFill>
                  <a:srgbClr val="000000"/>
                </a:solidFill>
                <a:latin typeface="Canva Sans Bold"/>
              </a:rPr>
              <a:t>percentiles </a:t>
            </a:r>
            <a:r>
              <a:rPr lang="en-US" sz="2299">
                <a:solidFill>
                  <a:srgbClr val="000000"/>
                </a:solidFill>
                <a:latin typeface="Canva Sans"/>
              </a:rPr>
              <a:t>of each column, and then replace the values below the </a:t>
            </a:r>
            <a:r>
              <a:rPr lang="en-US" sz="2299">
                <a:solidFill>
                  <a:srgbClr val="000000"/>
                </a:solidFill>
                <a:latin typeface="Canva Sans Bold"/>
              </a:rPr>
              <a:t>5th percentile</a:t>
            </a:r>
            <a:r>
              <a:rPr lang="en-US" sz="2299">
                <a:solidFill>
                  <a:srgbClr val="000000"/>
                </a:solidFill>
                <a:latin typeface="Canva Sans"/>
              </a:rPr>
              <a:t> with the</a:t>
            </a:r>
            <a:r>
              <a:rPr lang="en-US" sz="2299">
                <a:solidFill>
                  <a:srgbClr val="000000"/>
                </a:solidFill>
                <a:latin typeface="Canva Sans Bold"/>
              </a:rPr>
              <a:t> 5 percentile </a:t>
            </a:r>
            <a:r>
              <a:rPr lang="en-US" sz="2299">
                <a:solidFill>
                  <a:srgbClr val="000000"/>
                </a:solidFill>
                <a:latin typeface="Canva Sans"/>
              </a:rPr>
              <a:t>and the values above </a:t>
            </a:r>
            <a:r>
              <a:rPr lang="en-US" sz="2299">
                <a:solidFill>
                  <a:srgbClr val="000000"/>
                </a:solidFill>
                <a:latin typeface="Canva Sans Bold"/>
              </a:rPr>
              <a:t>95th percentile </a:t>
            </a:r>
            <a:r>
              <a:rPr lang="en-US" sz="2299">
                <a:solidFill>
                  <a:srgbClr val="000000"/>
                </a:solidFill>
                <a:latin typeface="Canva Sans"/>
              </a:rPr>
              <a:t>with the </a:t>
            </a:r>
            <a:r>
              <a:rPr lang="en-US" sz="2299">
                <a:solidFill>
                  <a:srgbClr val="000000"/>
                </a:solidFill>
                <a:latin typeface="Canva Sans Bold"/>
              </a:rPr>
              <a:t>95th percentile.</a:t>
            </a:r>
          </a:p>
          <a:p>
            <a:pPr marL="0" lvl="0" indent="0" algn="ctr">
              <a:lnSpc>
                <a:spcPts val="3219"/>
              </a:lnSpc>
              <a:spcBef>
                <a:spcPct val="0"/>
              </a:spcBef>
            </a:pPr>
            <a:endParaRPr lang="en-US" sz="2299">
              <a:solidFill>
                <a:srgbClr val="000000"/>
              </a:solidFill>
              <a:latin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rot="9485602">
            <a:off x="9822966" y="6037420"/>
            <a:ext cx="17622628" cy="5841296"/>
          </a:xfrm>
          <a:custGeom>
            <a:avLst/>
            <a:gdLst/>
            <a:ahLst/>
            <a:cxnLst/>
            <a:rect l="l" t="t" r="r" b="b"/>
            <a:pathLst>
              <a:path w="17622628" h="5841296">
                <a:moveTo>
                  <a:pt x="0" y="0"/>
                </a:moveTo>
                <a:lnTo>
                  <a:pt x="17622627" y="0"/>
                </a:lnTo>
                <a:lnTo>
                  <a:pt x="17622627" y="5841296"/>
                </a:lnTo>
                <a:lnTo>
                  <a:pt x="0" y="5841296"/>
                </a:lnTo>
                <a:lnTo>
                  <a:pt x="0" y="0"/>
                </a:lnTo>
                <a:close/>
              </a:path>
            </a:pathLst>
          </a:custGeom>
          <a:blipFill>
            <a:blip r:embed="rId3">
              <a:alphaModFix amt="85000"/>
            </a:blip>
            <a:stretch>
              <a:fillRect t="-4492" b="-4492"/>
            </a:stretch>
          </a:blipFill>
        </p:spPr>
      </p:sp>
      <p:sp>
        <p:nvSpPr>
          <p:cNvPr id="4" name="Freeform 4"/>
          <p:cNvSpPr/>
          <p:nvPr/>
        </p:nvSpPr>
        <p:spPr>
          <a:xfrm>
            <a:off x="1340764" y="290261"/>
            <a:ext cx="3003388" cy="9706478"/>
          </a:xfrm>
          <a:custGeom>
            <a:avLst/>
            <a:gdLst/>
            <a:ahLst/>
            <a:cxnLst/>
            <a:rect l="l" t="t" r="r" b="b"/>
            <a:pathLst>
              <a:path w="3003388" h="9706478">
                <a:moveTo>
                  <a:pt x="0" y="0"/>
                </a:moveTo>
                <a:lnTo>
                  <a:pt x="3003388" y="0"/>
                </a:lnTo>
                <a:lnTo>
                  <a:pt x="3003388" y="9706478"/>
                </a:lnTo>
                <a:lnTo>
                  <a:pt x="0" y="9706478"/>
                </a:lnTo>
                <a:lnTo>
                  <a:pt x="0" y="0"/>
                </a:lnTo>
                <a:close/>
              </a:path>
            </a:pathLst>
          </a:custGeom>
          <a:blipFill>
            <a:blip r:embed="rId4"/>
            <a:stretch>
              <a:fillRect l="-35688" t="-1142" r="-479431" b="-13056"/>
            </a:stretch>
          </a:blipFill>
        </p:spPr>
      </p:sp>
      <p:sp>
        <p:nvSpPr>
          <p:cNvPr id="5" name="Freeform 5"/>
          <p:cNvSpPr/>
          <p:nvPr/>
        </p:nvSpPr>
        <p:spPr>
          <a:xfrm>
            <a:off x="4331319" y="290261"/>
            <a:ext cx="12615917" cy="9706478"/>
          </a:xfrm>
          <a:custGeom>
            <a:avLst/>
            <a:gdLst/>
            <a:ahLst/>
            <a:cxnLst/>
            <a:rect l="l" t="t" r="r" b="b"/>
            <a:pathLst>
              <a:path w="12615917" h="9706478">
                <a:moveTo>
                  <a:pt x="0" y="0"/>
                </a:moveTo>
                <a:lnTo>
                  <a:pt x="12615917" y="0"/>
                </a:lnTo>
                <a:lnTo>
                  <a:pt x="12615917" y="9706478"/>
                </a:lnTo>
                <a:lnTo>
                  <a:pt x="0" y="9706478"/>
                </a:lnTo>
                <a:lnTo>
                  <a:pt x="0" y="0"/>
                </a:lnTo>
                <a:close/>
              </a:path>
            </a:pathLst>
          </a:custGeom>
          <a:blipFill>
            <a:blip r:embed="rId5"/>
            <a:stretch>
              <a:fillRect t="-3329"/>
            </a:stretch>
          </a:blipFill>
        </p:spPr>
      </p:sp>
      <p:sp>
        <p:nvSpPr>
          <p:cNvPr id="6" name="Freeform 6"/>
          <p:cNvSpPr/>
          <p:nvPr/>
        </p:nvSpPr>
        <p:spPr>
          <a:xfrm rot="-5400000">
            <a:off x="13456008" y="9281729"/>
            <a:ext cx="4968476" cy="768644"/>
          </a:xfrm>
          <a:custGeom>
            <a:avLst/>
            <a:gdLst/>
            <a:ahLst/>
            <a:cxnLst/>
            <a:rect l="l" t="t" r="r" b="b"/>
            <a:pathLst>
              <a:path w="4968476" h="768644">
                <a:moveTo>
                  <a:pt x="0" y="0"/>
                </a:moveTo>
                <a:lnTo>
                  <a:pt x="4968476" y="0"/>
                </a:lnTo>
                <a:lnTo>
                  <a:pt x="4968476" y="768643"/>
                </a:lnTo>
                <a:lnTo>
                  <a:pt x="0" y="768643"/>
                </a:lnTo>
                <a:lnTo>
                  <a:pt x="0" y="0"/>
                </a:lnTo>
                <a:close/>
              </a:path>
            </a:pathLst>
          </a:custGeom>
          <a:blipFill>
            <a:blip r:embed="rId6"/>
            <a:stretch>
              <a:fillRect l="-328" t="-3560" b="-34250"/>
            </a:stretch>
          </a:blipFill>
        </p:spPr>
      </p:sp>
      <p:grpSp>
        <p:nvGrpSpPr>
          <p:cNvPr id="7" name="Group 7"/>
          <p:cNvGrpSpPr/>
          <p:nvPr/>
        </p:nvGrpSpPr>
        <p:grpSpPr>
          <a:xfrm>
            <a:off x="2427208" y="1317042"/>
            <a:ext cx="394046" cy="8153823"/>
            <a:chOff x="0" y="0"/>
            <a:chExt cx="103782" cy="2147509"/>
          </a:xfrm>
        </p:grpSpPr>
        <p:sp>
          <p:nvSpPr>
            <p:cNvPr id="8" name="Freeform 8"/>
            <p:cNvSpPr/>
            <p:nvPr/>
          </p:nvSpPr>
          <p:spPr>
            <a:xfrm>
              <a:off x="0" y="0"/>
              <a:ext cx="103782" cy="2147509"/>
            </a:xfrm>
            <a:custGeom>
              <a:avLst/>
              <a:gdLst/>
              <a:ahLst/>
              <a:cxnLst/>
              <a:rect l="l" t="t" r="r" b="b"/>
              <a:pathLst>
                <a:path w="103782" h="2147509">
                  <a:moveTo>
                    <a:pt x="0" y="0"/>
                  </a:moveTo>
                  <a:lnTo>
                    <a:pt x="103782" y="0"/>
                  </a:lnTo>
                  <a:lnTo>
                    <a:pt x="103782" y="2147509"/>
                  </a:lnTo>
                  <a:lnTo>
                    <a:pt x="0" y="2147509"/>
                  </a:lnTo>
                  <a:close/>
                </a:path>
              </a:pathLst>
            </a:custGeom>
            <a:solidFill>
              <a:srgbClr val="EA7D25"/>
            </a:solidFill>
          </p:spPr>
        </p:sp>
        <p:sp>
          <p:nvSpPr>
            <p:cNvPr id="9" name="TextBox 9"/>
            <p:cNvSpPr txBox="1"/>
            <p:nvPr/>
          </p:nvSpPr>
          <p:spPr>
            <a:xfrm>
              <a:off x="0" y="-38100"/>
              <a:ext cx="103782" cy="2185609"/>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rot="-5400000">
            <a:off x="-1376867" y="4341904"/>
            <a:ext cx="8495799" cy="1762125"/>
          </a:xfrm>
          <a:prstGeom prst="rect">
            <a:avLst/>
          </a:prstGeom>
        </p:spPr>
        <p:txBody>
          <a:bodyPr lIns="0" tIns="0" rIns="0" bIns="0" rtlCol="0" anchor="t">
            <a:spAutoFit/>
          </a:bodyPr>
          <a:lstStyle/>
          <a:p>
            <a:pPr>
              <a:lnSpc>
                <a:spcPts val="6959"/>
              </a:lnSpc>
            </a:pPr>
            <a:r>
              <a:rPr lang="en-US" sz="5799">
                <a:solidFill>
                  <a:srgbClr val="000000"/>
                </a:solidFill>
                <a:latin typeface="Now Bold"/>
              </a:rPr>
              <a:t>Groundwater Pollution  </a:t>
            </a:r>
            <a:r>
              <a:rPr lang="en-US" sz="5799">
                <a:solidFill>
                  <a:srgbClr val="000000"/>
                </a:solidFill>
                <a:latin typeface="Now"/>
              </a:rPr>
              <a:t>caused due to calcium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a:stretch>
          </a:blipFill>
        </p:spPr>
      </p:sp>
      <p:sp>
        <p:nvSpPr>
          <p:cNvPr id="3" name="Freeform 3"/>
          <p:cNvSpPr/>
          <p:nvPr/>
        </p:nvSpPr>
        <p:spPr>
          <a:xfrm>
            <a:off x="703189" y="4041473"/>
            <a:ext cx="7723318" cy="6005435"/>
          </a:xfrm>
          <a:custGeom>
            <a:avLst/>
            <a:gdLst/>
            <a:ahLst/>
            <a:cxnLst/>
            <a:rect l="l" t="t" r="r" b="b"/>
            <a:pathLst>
              <a:path w="7723318" h="6005435">
                <a:moveTo>
                  <a:pt x="0" y="0"/>
                </a:moveTo>
                <a:lnTo>
                  <a:pt x="7723318" y="0"/>
                </a:lnTo>
                <a:lnTo>
                  <a:pt x="7723318" y="6005436"/>
                </a:lnTo>
                <a:lnTo>
                  <a:pt x="0" y="6005436"/>
                </a:lnTo>
                <a:lnTo>
                  <a:pt x="0" y="0"/>
                </a:lnTo>
                <a:close/>
              </a:path>
            </a:pathLst>
          </a:custGeom>
          <a:blipFill>
            <a:blip r:embed="rId3"/>
            <a:stretch>
              <a:fillRect t="-598" r="-4354" b="-598"/>
            </a:stretch>
          </a:blipFill>
        </p:spPr>
      </p:sp>
      <p:sp>
        <p:nvSpPr>
          <p:cNvPr id="4" name="Freeform 4"/>
          <p:cNvSpPr/>
          <p:nvPr/>
        </p:nvSpPr>
        <p:spPr>
          <a:xfrm>
            <a:off x="8933447" y="4041473"/>
            <a:ext cx="8756490" cy="6005435"/>
          </a:xfrm>
          <a:custGeom>
            <a:avLst/>
            <a:gdLst/>
            <a:ahLst/>
            <a:cxnLst/>
            <a:rect l="l" t="t" r="r" b="b"/>
            <a:pathLst>
              <a:path w="8756490" h="6005435">
                <a:moveTo>
                  <a:pt x="0" y="0"/>
                </a:moveTo>
                <a:lnTo>
                  <a:pt x="8756489" y="0"/>
                </a:lnTo>
                <a:lnTo>
                  <a:pt x="8756489" y="6005436"/>
                </a:lnTo>
                <a:lnTo>
                  <a:pt x="0" y="6005436"/>
                </a:lnTo>
                <a:lnTo>
                  <a:pt x="0" y="0"/>
                </a:lnTo>
                <a:close/>
              </a:path>
            </a:pathLst>
          </a:custGeom>
          <a:blipFill>
            <a:blip r:embed="rId4"/>
            <a:stretch>
              <a:fillRect l="-238" t="-546" r="-238"/>
            </a:stretch>
          </a:blipFill>
        </p:spPr>
      </p:sp>
      <p:sp>
        <p:nvSpPr>
          <p:cNvPr id="5" name="Freeform 5"/>
          <p:cNvSpPr/>
          <p:nvPr/>
        </p:nvSpPr>
        <p:spPr>
          <a:xfrm>
            <a:off x="544502" y="1358573"/>
            <a:ext cx="17442755" cy="2441669"/>
          </a:xfrm>
          <a:custGeom>
            <a:avLst/>
            <a:gdLst/>
            <a:ahLst/>
            <a:cxnLst/>
            <a:rect l="l" t="t" r="r" b="b"/>
            <a:pathLst>
              <a:path w="17442755" h="2441669">
                <a:moveTo>
                  <a:pt x="0" y="0"/>
                </a:moveTo>
                <a:lnTo>
                  <a:pt x="17442755" y="0"/>
                </a:lnTo>
                <a:lnTo>
                  <a:pt x="17442755" y="2441669"/>
                </a:lnTo>
                <a:lnTo>
                  <a:pt x="0" y="2441669"/>
                </a:lnTo>
                <a:lnTo>
                  <a:pt x="0" y="0"/>
                </a:lnTo>
                <a:close/>
              </a:path>
            </a:pathLst>
          </a:custGeom>
          <a:blipFill>
            <a:blip r:embed="rId5"/>
            <a:stretch>
              <a:fillRect l="-6102" t="-340872" r="-14228" b="-74898"/>
            </a:stretch>
          </a:blipFill>
        </p:spPr>
      </p:sp>
      <p:sp>
        <p:nvSpPr>
          <p:cNvPr id="6" name="TextBox 6"/>
          <p:cNvSpPr txBox="1"/>
          <p:nvPr/>
        </p:nvSpPr>
        <p:spPr>
          <a:xfrm>
            <a:off x="2039925" y="255616"/>
            <a:ext cx="14934540" cy="2679192"/>
          </a:xfrm>
          <a:prstGeom prst="rect">
            <a:avLst/>
          </a:prstGeom>
        </p:spPr>
        <p:txBody>
          <a:bodyPr lIns="0" tIns="0" rIns="0" bIns="0" rtlCol="0" anchor="t">
            <a:spAutoFit/>
          </a:bodyPr>
          <a:lstStyle/>
          <a:p>
            <a:pPr algn="ctr">
              <a:lnSpc>
                <a:spcPts val="3528"/>
              </a:lnSpc>
            </a:pPr>
            <a:endParaRPr/>
          </a:p>
          <a:p>
            <a:pPr algn="ctr">
              <a:lnSpc>
                <a:spcPts val="3528"/>
              </a:lnSpc>
            </a:pPr>
            <a:endParaRPr/>
          </a:p>
          <a:p>
            <a:pPr algn="ctr">
              <a:lnSpc>
                <a:spcPts val="3528"/>
              </a:lnSpc>
            </a:pPr>
            <a:endParaRPr/>
          </a:p>
          <a:p>
            <a:pPr algn="ctr">
              <a:lnSpc>
                <a:spcPts val="3528"/>
              </a:lnSpc>
            </a:pPr>
            <a:r>
              <a:rPr lang="en-US" sz="2520">
                <a:solidFill>
                  <a:srgbClr val="000000"/>
                </a:solidFill>
                <a:latin typeface="Canva Sans"/>
              </a:rPr>
              <a:t>As given in slides, there are two methods two find influential observations:</a:t>
            </a:r>
          </a:p>
          <a:p>
            <a:pPr algn="ctr">
              <a:lnSpc>
                <a:spcPts val="3528"/>
              </a:lnSpc>
            </a:pPr>
            <a:endParaRPr lang="en-US" sz="2520">
              <a:solidFill>
                <a:srgbClr val="000000"/>
              </a:solidFill>
              <a:latin typeface="Canva Sans"/>
            </a:endParaRPr>
          </a:p>
          <a:p>
            <a:pPr marL="0" lvl="0" indent="0" algn="ctr">
              <a:lnSpc>
                <a:spcPts val="3528"/>
              </a:lnSpc>
              <a:spcBef>
                <a:spcPct val="0"/>
              </a:spcBef>
            </a:pPr>
            <a:endParaRPr lang="en-US" sz="2520">
              <a:solidFill>
                <a:srgbClr val="000000"/>
              </a:solidFill>
              <a:latin typeface="Canva Sans"/>
            </a:endParaRPr>
          </a:p>
        </p:txBody>
      </p:sp>
      <p:sp>
        <p:nvSpPr>
          <p:cNvPr id="7" name="TextBox 7"/>
          <p:cNvSpPr txBox="1"/>
          <p:nvPr/>
        </p:nvSpPr>
        <p:spPr>
          <a:xfrm>
            <a:off x="703189" y="2016400"/>
            <a:ext cx="7602834" cy="1783842"/>
          </a:xfrm>
          <a:prstGeom prst="rect">
            <a:avLst/>
          </a:prstGeom>
        </p:spPr>
        <p:txBody>
          <a:bodyPr lIns="0" tIns="0" rIns="0" bIns="0" rtlCol="0" anchor="t">
            <a:spAutoFit/>
          </a:bodyPr>
          <a:lstStyle/>
          <a:p>
            <a:pPr algn="ctr">
              <a:lnSpc>
                <a:spcPts val="3528"/>
              </a:lnSpc>
            </a:pPr>
            <a:r>
              <a:rPr lang="en-US" sz="2520">
                <a:solidFill>
                  <a:srgbClr val="000000"/>
                </a:solidFill>
                <a:latin typeface="Canva Sans Bold"/>
              </a:rPr>
              <a:t>DFFITS</a:t>
            </a:r>
            <a:r>
              <a:rPr lang="en-US" sz="2520">
                <a:solidFill>
                  <a:srgbClr val="000000"/>
                </a:solidFill>
                <a:latin typeface="Canva Sans"/>
              </a:rPr>
              <a:t>:</a:t>
            </a:r>
          </a:p>
          <a:p>
            <a:pPr algn="ctr">
              <a:lnSpc>
                <a:spcPts val="3528"/>
              </a:lnSpc>
            </a:pPr>
            <a:r>
              <a:rPr lang="en-US" sz="2520">
                <a:solidFill>
                  <a:srgbClr val="000000"/>
                </a:solidFill>
                <a:latin typeface="Canva Sans"/>
              </a:rPr>
              <a:t>We observe</a:t>
            </a:r>
            <a:r>
              <a:rPr lang="en-US" sz="2520">
                <a:solidFill>
                  <a:srgbClr val="000000"/>
                </a:solidFill>
                <a:latin typeface="Canva Sans Bold"/>
              </a:rPr>
              <a:t> 7183</a:t>
            </a:r>
            <a:r>
              <a:rPr lang="en-US" sz="2520">
                <a:solidFill>
                  <a:srgbClr val="000000"/>
                </a:solidFill>
                <a:latin typeface="Canva Sans"/>
              </a:rPr>
              <a:t> rows considered as influential data.</a:t>
            </a:r>
          </a:p>
          <a:p>
            <a:pPr algn="ctr">
              <a:lnSpc>
                <a:spcPts val="3528"/>
              </a:lnSpc>
            </a:pPr>
            <a:endParaRPr lang="en-US" sz="2520">
              <a:solidFill>
                <a:srgbClr val="000000"/>
              </a:solidFill>
              <a:latin typeface="Canva Sans"/>
            </a:endParaRPr>
          </a:p>
        </p:txBody>
      </p:sp>
      <p:sp>
        <p:nvSpPr>
          <p:cNvPr id="8" name="TextBox 8"/>
          <p:cNvSpPr txBox="1"/>
          <p:nvPr/>
        </p:nvSpPr>
        <p:spPr>
          <a:xfrm>
            <a:off x="9144000" y="2016400"/>
            <a:ext cx="8780805" cy="2231517"/>
          </a:xfrm>
          <a:prstGeom prst="rect">
            <a:avLst/>
          </a:prstGeom>
        </p:spPr>
        <p:txBody>
          <a:bodyPr lIns="0" tIns="0" rIns="0" bIns="0" rtlCol="0" anchor="t">
            <a:spAutoFit/>
          </a:bodyPr>
          <a:lstStyle/>
          <a:p>
            <a:pPr algn="ctr">
              <a:lnSpc>
                <a:spcPts val="3528"/>
              </a:lnSpc>
            </a:pPr>
            <a:r>
              <a:rPr lang="en-US" sz="2520">
                <a:solidFill>
                  <a:srgbClr val="000000"/>
                </a:solidFill>
                <a:latin typeface="Canva Sans Bold"/>
              </a:rPr>
              <a:t>DFBETA</a:t>
            </a:r>
            <a:r>
              <a:rPr lang="en-US" sz="2520">
                <a:solidFill>
                  <a:srgbClr val="000000"/>
                </a:solidFill>
                <a:latin typeface="Canva Sans"/>
              </a:rPr>
              <a:t>:</a:t>
            </a:r>
          </a:p>
          <a:p>
            <a:pPr algn="ctr">
              <a:lnSpc>
                <a:spcPts val="3528"/>
              </a:lnSpc>
            </a:pPr>
            <a:r>
              <a:rPr lang="en-US" sz="2520">
                <a:solidFill>
                  <a:srgbClr val="000000"/>
                </a:solidFill>
                <a:latin typeface="Canva Sans"/>
              </a:rPr>
              <a:t>We observed </a:t>
            </a:r>
            <a:r>
              <a:rPr lang="en-US" sz="2520">
                <a:solidFill>
                  <a:srgbClr val="000000"/>
                </a:solidFill>
                <a:latin typeface="Canva Sans Bold"/>
              </a:rPr>
              <a:t>6925 </a:t>
            </a:r>
            <a:r>
              <a:rPr lang="en-US" sz="2520">
                <a:solidFill>
                  <a:srgbClr val="000000"/>
                </a:solidFill>
                <a:latin typeface="Canva Sans"/>
              </a:rPr>
              <a:t>rows of data that were considered influential</a:t>
            </a:r>
          </a:p>
          <a:p>
            <a:pPr algn="ctr">
              <a:lnSpc>
                <a:spcPts val="3528"/>
              </a:lnSpc>
            </a:pPr>
            <a:endParaRPr lang="en-US" sz="2520">
              <a:solidFill>
                <a:srgbClr val="000000"/>
              </a:solidFill>
              <a:latin typeface="Canva Sans"/>
            </a:endParaRPr>
          </a:p>
          <a:p>
            <a:pPr algn="ctr">
              <a:lnSpc>
                <a:spcPts val="3528"/>
              </a:lnSpc>
            </a:pPr>
            <a:endParaRPr lang="en-US" sz="2520">
              <a:solidFill>
                <a:srgbClr val="000000"/>
              </a:solidFill>
              <a:latin typeface="Canva Sans"/>
            </a:endParaRPr>
          </a:p>
        </p:txBody>
      </p:sp>
      <p:sp>
        <p:nvSpPr>
          <p:cNvPr id="9" name="TextBox 9"/>
          <p:cNvSpPr txBox="1"/>
          <p:nvPr/>
        </p:nvSpPr>
        <p:spPr>
          <a:xfrm>
            <a:off x="1736561" y="-36838"/>
            <a:ext cx="15541268" cy="1395411"/>
          </a:xfrm>
          <a:prstGeom prst="rect">
            <a:avLst/>
          </a:prstGeom>
        </p:spPr>
        <p:txBody>
          <a:bodyPr lIns="0" tIns="0" rIns="0" bIns="0" rtlCol="0" anchor="t">
            <a:spAutoFit/>
          </a:bodyPr>
          <a:lstStyle/>
          <a:p>
            <a:pPr algn="ctr">
              <a:lnSpc>
                <a:spcPts val="11475"/>
              </a:lnSpc>
            </a:pPr>
            <a:r>
              <a:rPr lang="en-US" sz="8197">
                <a:solidFill>
                  <a:srgbClr val="000000"/>
                </a:solidFill>
                <a:latin typeface="Canva Sans Bold"/>
              </a:rPr>
              <a:t>Influential Observations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8268" t="-755" r="-12045" b="-29559"/>
            </a:stretch>
          </a:blipFill>
        </p:spPr>
      </p:sp>
      <p:sp>
        <p:nvSpPr>
          <p:cNvPr id="3" name="Freeform 3"/>
          <p:cNvSpPr/>
          <p:nvPr/>
        </p:nvSpPr>
        <p:spPr>
          <a:xfrm rot="-8360228">
            <a:off x="16283607" y="7141649"/>
            <a:ext cx="6926594" cy="2141776"/>
          </a:xfrm>
          <a:custGeom>
            <a:avLst/>
            <a:gdLst/>
            <a:ahLst/>
            <a:cxnLst/>
            <a:rect l="l" t="t" r="r" b="b"/>
            <a:pathLst>
              <a:path w="6926594" h="2141776">
                <a:moveTo>
                  <a:pt x="0" y="0"/>
                </a:moveTo>
                <a:lnTo>
                  <a:pt x="6926594" y="0"/>
                </a:lnTo>
                <a:lnTo>
                  <a:pt x="6926594" y="2141776"/>
                </a:lnTo>
                <a:lnTo>
                  <a:pt x="0" y="2141776"/>
                </a:lnTo>
                <a:lnTo>
                  <a:pt x="0" y="0"/>
                </a:lnTo>
                <a:close/>
              </a:path>
            </a:pathLst>
          </a:custGeom>
          <a:blipFill>
            <a:blip r:embed="rId3"/>
            <a:stretch>
              <a:fillRect/>
            </a:stretch>
          </a:blipFill>
        </p:spPr>
      </p:sp>
      <p:sp>
        <p:nvSpPr>
          <p:cNvPr id="4" name="Freeform 4"/>
          <p:cNvSpPr/>
          <p:nvPr/>
        </p:nvSpPr>
        <p:spPr>
          <a:xfrm>
            <a:off x="2654766" y="317275"/>
            <a:ext cx="13073719" cy="9769404"/>
          </a:xfrm>
          <a:custGeom>
            <a:avLst/>
            <a:gdLst/>
            <a:ahLst/>
            <a:cxnLst/>
            <a:rect l="l" t="t" r="r" b="b"/>
            <a:pathLst>
              <a:path w="13073719" h="9769404">
                <a:moveTo>
                  <a:pt x="0" y="0"/>
                </a:moveTo>
                <a:lnTo>
                  <a:pt x="13073718" y="0"/>
                </a:lnTo>
                <a:lnTo>
                  <a:pt x="13073718" y="9769405"/>
                </a:lnTo>
                <a:lnTo>
                  <a:pt x="0" y="9769405"/>
                </a:lnTo>
                <a:lnTo>
                  <a:pt x="0" y="0"/>
                </a:lnTo>
                <a:close/>
              </a:path>
            </a:pathLst>
          </a:custGeom>
          <a:blipFill>
            <a:blip r:embed="rId4"/>
            <a:stretch>
              <a:fillRect l="-23004" t="-13982" r="-21505" b="-2050"/>
            </a:stretch>
          </a:blipFill>
        </p:spPr>
      </p:sp>
      <p:sp>
        <p:nvSpPr>
          <p:cNvPr id="5" name="Freeform 5"/>
          <p:cNvSpPr/>
          <p:nvPr/>
        </p:nvSpPr>
        <p:spPr>
          <a:xfrm rot="-10800000">
            <a:off x="14910391" y="284363"/>
            <a:ext cx="2640390" cy="744337"/>
          </a:xfrm>
          <a:custGeom>
            <a:avLst/>
            <a:gdLst/>
            <a:ahLst/>
            <a:cxnLst/>
            <a:rect l="l" t="t" r="r" b="b"/>
            <a:pathLst>
              <a:path w="2640390" h="744337">
                <a:moveTo>
                  <a:pt x="0" y="0"/>
                </a:moveTo>
                <a:lnTo>
                  <a:pt x="2640390" y="0"/>
                </a:lnTo>
                <a:lnTo>
                  <a:pt x="2640390" y="744337"/>
                </a:lnTo>
                <a:lnTo>
                  <a:pt x="0" y="744337"/>
                </a:lnTo>
                <a:lnTo>
                  <a:pt x="0" y="0"/>
                </a:lnTo>
                <a:close/>
              </a:path>
            </a:pathLst>
          </a:custGeom>
          <a:blipFill>
            <a:blip r:embed="rId5"/>
            <a:stretch>
              <a:fillRect l="-642" t="-3818" r="-95451" b="-43997"/>
            </a:stretch>
          </a:blipFill>
        </p:spPr>
      </p:sp>
      <p:sp>
        <p:nvSpPr>
          <p:cNvPr id="6" name="Freeform 6"/>
          <p:cNvSpPr/>
          <p:nvPr/>
        </p:nvSpPr>
        <p:spPr>
          <a:xfrm rot="-9856270">
            <a:off x="-1097771" y="8068350"/>
            <a:ext cx="5657659" cy="4654242"/>
          </a:xfrm>
          <a:custGeom>
            <a:avLst/>
            <a:gdLst/>
            <a:ahLst/>
            <a:cxnLst/>
            <a:rect l="l" t="t" r="r" b="b"/>
            <a:pathLst>
              <a:path w="5657659" h="4654242">
                <a:moveTo>
                  <a:pt x="0" y="0"/>
                </a:moveTo>
                <a:lnTo>
                  <a:pt x="5657658" y="0"/>
                </a:lnTo>
                <a:lnTo>
                  <a:pt x="5657658" y="4654242"/>
                </a:lnTo>
                <a:lnTo>
                  <a:pt x="0" y="4654242"/>
                </a:lnTo>
                <a:lnTo>
                  <a:pt x="0" y="0"/>
                </a:lnTo>
                <a:close/>
              </a:path>
            </a:pathLst>
          </a:custGeom>
          <a:blipFill>
            <a:blip r:embed="rId6"/>
            <a:stretch>
              <a:fillRect t="-157268"/>
            </a:stretch>
          </a:blipFill>
        </p:spPr>
      </p:sp>
      <p:grpSp>
        <p:nvGrpSpPr>
          <p:cNvPr id="7" name="Group 7"/>
          <p:cNvGrpSpPr/>
          <p:nvPr/>
        </p:nvGrpSpPr>
        <p:grpSpPr>
          <a:xfrm>
            <a:off x="2795605" y="1721251"/>
            <a:ext cx="12674064" cy="3231021"/>
            <a:chOff x="0" y="0"/>
            <a:chExt cx="16898751" cy="4308028"/>
          </a:xfrm>
        </p:grpSpPr>
        <p:sp>
          <p:nvSpPr>
            <p:cNvPr id="8" name="Freeform 8"/>
            <p:cNvSpPr/>
            <p:nvPr/>
          </p:nvSpPr>
          <p:spPr>
            <a:xfrm>
              <a:off x="0" y="0"/>
              <a:ext cx="16898751" cy="4308028"/>
            </a:xfrm>
            <a:custGeom>
              <a:avLst/>
              <a:gdLst/>
              <a:ahLst/>
              <a:cxnLst/>
              <a:rect l="l" t="t" r="r" b="b"/>
              <a:pathLst>
                <a:path w="16898751" h="4308028">
                  <a:moveTo>
                    <a:pt x="0" y="0"/>
                  </a:moveTo>
                  <a:lnTo>
                    <a:pt x="16898751" y="0"/>
                  </a:lnTo>
                  <a:lnTo>
                    <a:pt x="16898751" y="4308028"/>
                  </a:lnTo>
                  <a:lnTo>
                    <a:pt x="0" y="43080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9" name="TextBox 9"/>
          <p:cNvSpPr txBox="1"/>
          <p:nvPr/>
        </p:nvSpPr>
        <p:spPr>
          <a:xfrm>
            <a:off x="2913581" y="4370500"/>
            <a:ext cx="12556088" cy="4990532"/>
          </a:xfrm>
          <a:prstGeom prst="rect">
            <a:avLst/>
          </a:prstGeom>
        </p:spPr>
        <p:txBody>
          <a:bodyPr lIns="0" tIns="0" rIns="0" bIns="0" rtlCol="0" anchor="t">
            <a:spAutoFit/>
          </a:bodyPr>
          <a:lstStyle/>
          <a:p>
            <a:pPr algn="just">
              <a:lnSpc>
                <a:spcPts val="2656"/>
              </a:lnSpc>
            </a:pPr>
            <a:r>
              <a:rPr lang="en-US" sz="1897">
                <a:solidFill>
                  <a:srgbClr val="000000"/>
                </a:solidFill>
                <a:latin typeface="Canva Sans"/>
              </a:rPr>
              <a:t>In the regression model, </a:t>
            </a:r>
            <a:r>
              <a:rPr lang="en-US" sz="1897">
                <a:solidFill>
                  <a:srgbClr val="000000"/>
                </a:solidFill>
                <a:latin typeface="Canva Sans Bold"/>
              </a:rPr>
              <a:t>GWQ </a:t>
            </a:r>
            <a:r>
              <a:rPr lang="en-US" sz="1897">
                <a:solidFill>
                  <a:srgbClr val="000000"/>
                </a:solidFill>
                <a:latin typeface="Canva Sans"/>
              </a:rPr>
              <a:t> is the dependent variable. </a:t>
            </a:r>
          </a:p>
          <a:p>
            <a:pPr algn="just">
              <a:lnSpc>
                <a:spcPts val="2656"/>
              </a:lnSpc>
            </a:pPr>
            <a:r>
              <a:rPr lang="en-US" sz="1897">
                <a:solidFill>
                  <a:srgbClr val="000000"/>
                </a:solidFill>
                <a:latin typeface="Canva Sans Bold"/>
              </a:rPr>
              <a:t>β0</a:t>
            </a:r>
            <a:r>
              <a:rPr lang="en-US" sz="1897">
                <a:solidFill>
                  <a:srgbClr val="000000"/>
                </a:solidFill>
                <a:latin typeface="Canva Sans"/>
              </a:rPr>
              <a:t> is the intercept.</a:t>
            </a:r>
            <a:r>
              <a:rPr lang="en-US" sz="1897">
                <a:solidFill>
                  <a:srgbClr val="000000"/>
                </a:solidFill>
                <a:latin typeface="Canva Sans Bold"/>
              </a:rPr>
              <a:t> β1, β2,and β3</a:t>
            </a:r>
            <a:r>
              <a:rPr lang="en-US" sz="1897">
                <a:solidFill>
                  <a:srgbClr val="000000"/>
                </a:solidFill>
                <a:latin typeface="Canva Sans"/>
              </a:rPr>
              <a:t> are coefficients for the linear, quadratic, and cubic terms of </a:t>
            </a:r>
            <a:r>
              <a:rPr lang="en-US" sz="1897">
                <a:solidFill>
                  <a:srgbClr val="000000"/>
                </a:solidFill>
                <a:latin typeface="Canva Sans Bold"/>
              </a:rPr>
              <a:t>SDP </a:t>
            </a:r>
            <a:r>
              <a:rPr lang="en-US" sz="1897">
                <a:solidFill>
                  <a:srgbClr val="000000"/>
                </a:solidFill>
                <a:latin typeface="Canva Sans"/>
              </a:rPr>
              <a:t>(State Domestic Product) respectively. </a:t>
            </a:r>
            <a:r>
              <a:rPr lang="en-US" sz="1897">
                <a:solidFill>
                  <a:srgbClr val="000000"/>
                </a:solidFill>
                <a:latin typeface="Canva Sans Bold"/>
              </a:rPr>
              <a:t>β4 </a:t>
            </a:r>
            <a:r>
              <a:rPr lang="en-US" sz="1897">
                <a:solidFill>
                  <a:srgbClr val="000000"/>
                </a:solidFill>
                <a:latin typeface="Canva Sans"/>
              </a:rPr>
              <a:t>is the coefficient for the Gini coefficient.</a:t>
            </a:r>
          </a:p>
          <a:p>
            <a:pPr algn="just">
              <a:lnSpc>
                <a:spcPts val="2656"/>
              </a:lnSpc>
            </a:pPr>
            <a:endParaRPr lang="en-US" sz="1897">
              <a:solidFill>
                <a:srgbClr val="000000"/>
              </a:solidFill>
              <a:latin typeface="Canva Sans"/>
            </a:endParaRPr>
          </a:p>
          <a:p>
            <a:pPr algn="just">
              <a:lnSpc>
                <a:spcPts val="2656"/>
              </a:lnSpc>
            </a:pPr>
            <a:r>
              <a:rPr lang="en-US" sz="1897">
                <a:solidFill>
                  <a:srgbClr val="000000"/>
                </a:solidFill>
                <a:latin typeface="Canva Sans Bold"/>
              </a:rPr>
              <a:t>D 2001 </a:t>
            </a:r>
            <a:r>
              <a:rPr lang="en-US" sz="1897">
                <a:solidFill>
                  <a:srgbClr val="000000"/>
                </a:solidFill>
                <a:latin typeface="Canva Sans"/>
              </a:rPr>
              <a:t>to </a:t>
            </a:r>
            <a:r>
              <a:rPr lang="en-US" sz="1897">
                <a:solidFill>
                  <a:srgbClr val="000000"/>
                </a:solidFill>
                <a:latin typeface="Canva Sans Bold"/>
              </a:rPr>
              <a:t>D 2018</a:t>
            </a:r>
            <a:r>
              <a:rPr lang="en-US" sz="1897">
                <a:solidFill>
                  <a:srgbClr val="000000"/>
                </a:solidFill>
                <a:latin typeface="Canva Sans"/>
              </a:rPr>
              <a:t> are dummy variables for the years 2001 to 2018 respectively.</a:t>
            </a:r>
          </a:p>
          <a:p>
            <a:pPr algn="just">
              <a:lnSpc>
                <a:spcPts val="2656"/>
              </a:lnSpc>
            </a:pPr>
            <a:r>
              <a:rPr lang="en-US" sz="1897">
                <a:solidFill>
                  <a:srgbClr val="000000"/>
                </a:solidFill>
                <a:latin typeface="Canva Sans Bold"/>
              </a:rPr>
              <a:t>β 5</a:t>
            </a:r>
            <a:r>
              <a:rPr lang="en-US" sz="1897">
                <a:solidFill>
                  <a:srgbClr val="000000"/>
                </a:solidFill>
                <a:latin typeface="Canva Sans"/>
              </a:rPr>
              <a:t> to</a:t>
            </a:r>
            <a:r>
              <a:rPr lang="en-US" sz="1897">
                <a:solidFill>
                  <a:srgbClr val="000000"/>
                </a:solidFill>
                <a:latin typeface="Canva Sans Bold"/>
                <a:ea typeface="Canva Sans Bold"/>
              </a:rPr>
              <a:t> 𝛽94</a:t>
            </a:r>
            <a:r>
              <a:rPr lang="en-US" sz="1897">
                <a:solidFill>
                  <a:srgbClr val="000000"/>
                </a:solidFill>
                <a:latin typeface="Canva Sans"/>
              </a:rPr>
              <a:t> are the coefficients associated with the dummy variables and their interactions with </a:t>
            </a:r>
          </a:p>
          <a:p>
            <a:pPr algn="just">
              <a:lnSpc>
                <a:spcPts val="2656"/>
              </a:lnSpc>
            </a:pPr>
            <a:r>
              <a:rPr lang="en-US" sz="1897">
                <a:solidFill>
                  <a:srgbClr val="000000"/>
                </a:solidFill>
                <a:latin typeface="Canva Sans Bold"/>
              </a:rPr>
              <a:t>SDP</a:t>
            </a:r>
            <a:r>
              <a:rPr lang="en-US" sz="1897">
                <a:solidFill>
                  <a:srgbClr val="000000"/>
                </a:solidFill>
                <a:latin typeface="Canva Sans"/>
              </a:rPr>
              <a:t>,</a:t>
            </a:r>
            <a:r>
              <a:rPr lang="en-US" sz="1897">
                <a:solidFill>
                  <a:srgbClr val="000000"/>
                </a:solidFill>
                <a:latin typeface="Canva Sans Bold"/>
              </a:rPr>
              <a:t>SDP^2</a:t>
            </a:r>
            <a:r>
              <a:rPr lang="en-US" sz="1897">
                <a:solidFill>
                  <a:srgbClr val="000000"/>
                </a:solidFill>
                <a:latin typeface="Canva Sans"/>
              </a:rPr>
              <a:t>,</a:t>
            </a:r>
            <a:r>
              <a:rPr lang="en-US" sz="1897">
                <a:solidFill>
                  <a:srgbClr val="000000"/>
                </a:solidFill>
                <a:latin typeface="Canva Sans Bold"/>
              </a:rPr>
              <a:t>SDP^3</a:t>
            </a:r>
            <a:r>
              <a:rPr lang="en-US" sz="1897">
                <a:solidFill>
                  <a:srgbClr val="000000"/>
                </a:solidFill>
                <a:latin typeface="Canva Sans"/>
              </a:rPr>
              <a:t>,Gini</a:t>
            </a:r>
          </a:p>
          <a:p>
            <a:pPr algn="just">
              <a:lnSpc>
                <a:spcPts val="2656"/>
              </a:lnSpc>
            </a:pPr>
            <a:r>
              <a:rPr lang="en-US" sz="1897">
                <a:solidFill>
                  <a:srgbClr val="000000"/>
                </a:solidFill>
                <a:latin typeface="Canva Sans"/>
              </a:rPr>
              <a:t>In the regression model, we have added interaction terms for each year, extending the Kuznets curve equation to include year-specific effects.</a:t>
            </a:r>
          </a:p>
          <a:p>
            <a:pPr algn="just">
              <a:lnSpc>
                <a:spcPts val="2656"/>
              </a:lnSpc>
            </a:pPr>
            <a:endParaRPr lang="en-US" sz="1897">
              <a:solidFill>
                <a:srgbClr val="000000"/>
              </a:solidFill>
              <a:latin typeface="Canva Sans"/>
            </a:endParaRPr>
          </a:p>
          <a:p>
            <a:pPr algn="just">
              <a:lnSpc>
                <a:spcPts val="2656"/>
              </a:lnSpc>
            </a:pPr>
            <a:r>
              <a:rPr lang="en-US" sz="1897">
                <a:solidFill>
                  <a:srgbClr val="000000"/>
                </a:solidFill>
                <a:latin typeface="Canva Sans Bold"/>
              </a:rPr>
              <a:t>Intercept </a:t>
            </a:r>
            <a:r>
              <a:rPr lang="en-US" sz="1897">
                <a:solidFill>
                  <a:srgbClr val="000000"/>
                </a:solidFill>
                <a:latin typeface="Canva Sans"/>
              </a:rPr>
              <a:t>(</a:t>
            </a:r>
            <a:r>
              <a:rPr lang="en-US" sz="1897">
                <a:solidFill>
                  <a:srgbClr val="000000"/>
                </a:solidFill>
                <a:latin typeface="Canva Sans Bold"/>
              </a:rPr>
              <a:t>Base Category - Year 2000</a:t>
            </a:r>
            <a:r>
              <a:rPr lang="en-US" sz="1897">
                <a:solidFill>
                  <a:srgbClr val="000000"/>
                </a:solidFill>
                <a:latin typeface="Canva Sans"/>
              </a:rPr>
              <a:t>): The intercept coefficient represents the average value of the dependent variable (calcium concentration) when all independent variables are constant. In this case, it represents the average calcium concentration in the year </a:t>
            </a:r>
            <a:r>
              <a:rPr lang="en-US" sz="1897">
                <a:solidFill>
                  <a:srgbClr val="000000"/>
                </a:solidFill>
                <a:latin typeface="Canva Sans Bold"/>
              </a:rPr>
              <a:t>2000 </a:t>
            </a:r>
            <a:r>
              <a:rPr lang="en-US" sz="1897">
                <a:solidFill>
                  <a:srgbClr val="000000"/>
                </a:solidFill>
                <a:latin typeface="Canva Sans"/>
              </a:rPr>
              <a:t>when </a:t>
            </a:r>
            <a:r>
              <a:rPr lang="en-US" sz="1897">
                <a:solidFill>
                  <a:srgbClr val="000000"/>
                </a:solidFill>
                <a:latin typeface="Canva Sans Bold"/>
              </a:rPr>
              <a:t>SDP</a:t>
            </a:r>
            <a:r>
              <a:rPr lang="en-US" sz="1897">
                <a:solidFill>
                  <a:srgbClr val="000000"/>
                </a:solidFill>
                <a:latin typeface="Canva Sans"/>
              </a:rPr>
              <a:t>, </a:t>
            </a:r>
            <a:r>
              <a:rPr lang="en-US" sz="1897">
                <a:solidFill>
                  <a:srgbClr val="000000"/>
                </a:solidFill>
                <a:latin typeface="Canva Sans Bold"/>
              </a:rPr>
              <a:t>SDP^2</a:t>
            </a:r>
            <a:r>
              <a:rPr lang="en-US" sz="1897">
                <a:solidFill>
                  <a:srgbClr val="000000"/>
                </a:solidFill>
                <a:latin typeface="Canva Sans"/>
              </a:rPr>
              <a:t>, </a:t>
            </a:r>
            <a:r>
              <a:rPr lang="en-US" sz="1897">
                <a:solidFill>
                  <a:srgbClr val="000000"/>
                </a:solidFill>
                <a:latin typeface="Canva Sans Bold"/>
              </a:rPr>
              <a:t>SDP^3,</a:t>
            </a:r>
            <a:r>
              <a:rPr lang="en-US" sz="1897">
                <a:solidFill>
                  <a:srgbClr val="000000"/>
                </a:solidFill>
                <a:latin typeface="Canva Sans"/>
              </a:rPr>
              <a:t> and </a:t>
            </a:r>
            <a:r>
              <a:rPr lang="en-US" sz="1897">
                <a:solidFill>
                  <a:srgbClr val="000000"/>
                </a:solidFill>
                <a:latin typeface="Canva Sans Bold"/>
              </a:rPr>
              <a:t>Gini </a:t>
            </a:r>
            <a:r>
              <a:rPr lang="en-US" sz="1897">
                <a:solidFill>
                  <a:srgbClr val="000000"/>
                </a:solidFill>
                <a:latin typeface="Canva Sans"/>
              </a:rPr>
              <a:t>are all constant .</a:t>
            </a:r>
          </a:p>
          <a:p>
            <a:pPr marL="0" lvl="0" indent="0" algn="just">
              <a:lnSpc>
                <a:spcPts val="2656"/>
              </a:lnSpc>
              <a:spcBef>
                <a:spcPct val="0"/>
              </a:spcBef>
            </a:pPr>
            <a:endParaRPr lang="en-US" sz="1897">
              <a:solidFill>
                <a:srgbClr val="000000"/>
              </a:solidFill>
              <a:latin typeface="Canva Sans"/>
            </a:endParaRPr>
          </a:p>
        </p:txBody>
      </p:sp>
      <p:sp>
        <p:nvSpPr>
          <p:cNvPr id="10" name="TextBox 10"/>
          <p:cNvSpPr txBox="1"/>
          <p:nvPr/>
        </p:nvSpPr>
        <p:spPr>
          <a:xfrm>
            <a:off x="3132226" y="406508"/>
            <a:ext cx="12236774" cy="1046851"/>
          </a:xfrm>
          <a:prstGeom prst="rect">
            <a:avLst/>
          </a:prstGeom>
        </p:spPr>
        <p:txBody>
          <a:bodyPr lIns="0" tIns="0" rIns="0" bIns="0" rtlCol="0" anchor="t">
            <a:spAutoFit/>
          </a:bodyPr>
          <a:lstStyle/>
          <a:p>
            <a:pPr algn="ctr">
              <a:lnSpc>
                <a:spcPts val="4215"/>
              </a:lnSpc>
            </a:pPr>
            <a:r>
              <a:rPr lang="en-US" sz="3011">
                <a:solidFill>
                  <a:srgbClr val="000000"/>
                </a:solidFill>
                <a:latin typeface="Canva Sans Bold"/>
              </a:rPr>
              <a:t>Year-wise Kuznet Curve Analysis with Dummy Variables and Interaction Terms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8268" t="-755" r="-12045" b="-29559"/>
            </a:stretch>
          </a:blipFill>
        </p:spPr>
      </p:sp>
      <p:sp>
        <p:nvSpPr>
          <p:cNvPr id="3" name="Freeform 3"/>
          <p:cNvSpPr/>
          <p:nvPr/>
        </p:nvSpPr>
        <p:spPr>
          <a:xfrm rot="-10322409">
            <a:off x="-489699" y="9359019"/>
            <a:ext cx="17622628" cy="5841296"/>
          </a:xfrm>
          <a:custGeom>
            <a:avLst/>
            <a:gdLst/>
            <a:ahLst/>
            <a:cxnLst/>
            <a:rect l="l" t="t" r="r" b="b"/>
            <a:pathLst>
              <a:path w="17622628" h="5841296">
                <a:moveTo>
                  <a:pt x="0" y="0"/>
                </a:moveTo>
                <a:lnTo>
                  <a:pt x="17622627" y="0"/>
                </a:lnTo>
                <a:lnTo>
                  <a:pt x="17622627" y="5841296"/>
                </a:lnTo>
                <a:lnTo>
                  <a:pt x="0" y="5841296"/>
                </a:lnTo>
                <a:lnTo>
                  <a:pt x="0" y="0"/>
                </a:lnTo>
                <a:close/>
              </a:path>
            </a:pathLst>
          </a:custGeom>
          <a:blipFill>
            <a:blip r:embed="rId3">
              <a:alphaModFix amt="54000"/>
            </a:blip>
            <a:stretch>
              <a:fillRect t="-4492" b="-4492"/>
            </a:stretch>
          </a:blipFill>
        </p:spPr>
      </p:sp>
      <p:sp>
        <p:nvSpPr>
          <p:cNvPr id="4" name="Freeform 4"/>
          <p:cNvSpPr/>
          <p:nvPr/>
        </p:nvSpPr>
        <p:spPr>
          <a:xfrm>
            <a:off x="1511085" y="859889"/>
            <a:ext cx="11406997" cy="9246004"/>
          </a:xfrm>
          <a:custGeom>
            <a:avLst/>
            <a:gdLst/>
            <a:ahLst/>
            <a:cxnLst/>
            <a:rect l="l" t="t" r="r" b="b"/>
            <a:pathLst>
              <a:path w="11406997" h="9246004">
                <a:moveTo>
                  <a:pt x="0" y="0"/>
                </a:moveTo>
                <a:lnTo>
                  <a:pt x="11406997" y="0"/>
                </a:lnTo>
                <a:lnTo>
                  <a:pt x="11406997" y="9246004"/>
                </a:lnTo>
                <a:lnTo>
                  <a:pt x="0" y="9246004"/>
                </a:lnTo>
                <a:lnTo>
                  <a:pt x="0" y="0"/>
                </a:lnTo>
                <a:close/>
              </a:path>
            </a:pathLst>
          </a:custGeom>
          <a:blipFill>
            <a:blip r:embed="rId4"/>
            <a:stretch>
              <a:fillRect l="-43465" t="-21439" r="-64939" b="-32828"/>
            </a:stretch>
          </a:blipFill>
        </p:spPr>
      </p:sp>
      <p:graphicFrame>
        <p:nvGraphicFramePr>
          <p:cNvPr id="5" name="Table 5"/>
          <p:cNvGraphicFramePr>
            <a:graphicFrameLocks noGrp="1"/>
          </p:cNvGraphicFramePr>
          <p:nvPr/>
        </p:nvGraphicFramePr>
        <p:xfrm>
          <a:off x="1511085" y="193341"/>
          <a:ext cx="10008842" cy="7777129"/>
        </p:xfrm>
        <a:graphic>
          <a:graphicData uri="http://schemas.openxmlformats.org/drawingml/2006/table">
            <a:tbl>
              <a:tblPr/>
              <a:tblGrid>
                <a:gridCol w="2009672">
                  <a:extLst>
                    <a:ext uri="{9D8B030D-6E8A-4147-A177-3AD203B41FA5}">
                      <a16:colId xmlns:a16="http://schemas.microsoft.com/office/drawing/2014/main" val="20000"/>
                    </a:ext>
                  </a:extLst>
                </a:gridCol>
                <a:gridCol w="2009672">
                  <a:extLst>
                    <a:ext uri="{9D8B030D-6E8A-4147-A177-3AD203B41FA5}">
                      <a16:colId xmlns:a16="http://schemas.microsoft.com/office/drawing/2014/main" val="20001"/>
                    </a:ext>
                  </a:extLst>
                </a:gridCol>
                <a:gridCol w="2338486">
                  <a:extLst>
                    <a:ext uri="{9D8B030D-6E8A-4147-A177-3AD203B41FA5}">
                      <a16:colId xmlns:a16="http://schemas.microsoft.com/office/drawing/2014/main" val="20002"/>
                    </a:ext>
                  </a:extLst>
                </a:gridCol>
                <a:gridCol w="1804139">
                  <a:extLst>
                    <a:ext uri="{9D8B030D-6E8A-4147-A177-3AD203B41FA5}">
                      <a16:colId xmlns:a16="http://schemas.microsoft.com/office/drawing/2014/main" val="20003"/>
                    </a:ext>
                  </a:extLst>
                </a:gridCol>
                <a:gridCol w="1846874">
                  <a:extLst>
                    <a:ext uri="{9D8B030D-6E8A-4147-A177-3AD203B41FA5}">
                      <a16:colId xmlns:a16="http://schemas.microsoft.com/office/drawing/2014/main" val="20004"/>
                    </a:ext>
                  </a:extLst>
                </a:gridCol>
              </a:tblGrid>
              <a:tr h="706965">
                <a:tc>
                  <a:txBody>
                    <a:bodyPr/>
                    <a:lstStyle/>
                    <a:p>
                      <a:pPr algn="ctr">
                        <a:lnSpc>
                          <a:spcPts val="2474"/>
                        </a:lnSpc>
                        <a:defRPr/>
                      </a:pPr>
                      <a:r>
                        <a:rPr lang="en-US" sz="1767">
                          <a:solidFill>
                            <a:srgbClr val="FFFFFF"/>
                          </a:solidFill>
                          <a:latin typeface="Now Bold"/>
                        </a:rPr>
                        <a:t>coeff</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FFFFFF"/>
                          </a:solidFill>
                          <a:latin typeface="Now Bold"/>
                        </a:rPr>
                        <a:t>Estimates</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FFFFFF"/>
                          </a:solidFill>
                          <a:latin typeface="Now Bold"/>
                        </a:rPr>
                        <a:t>std error</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FFFFFF"/>
                          </a:solidFill>
                          <a:latin typeface="Now Bold"/>
                        </a:rPr>
                        <a:t>t</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FFFFFF"/>
                          </a:solidFill>
                          <a:latin typeface="Now Bold"/>
                        </a:rPr>
                        <a:t>P&gt;|t|</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706965">
                <a:tc>
                  <a:txBody>
                    <a:bodyPr/>
                    <a:lstStyle/>
                    <a:p>
                      <a:pPr algn="ctr">
                        <a:lnSpc>
                          <a:spcPts val="2474"/>
                        </a:lnSpc>
                        <a:defRPr/>
                      </a:pPr>
                      <a:r>
                        <a:rPr lang="en-US" sz="1767">
                          <a:solidFill>
                            <a:srgbClr val="FFFFFF"/>
                          </a:solidFill>
                          <a:latin typeface="Now Bold"/>
                        </a:rPr>
                        <a:t>Intercept</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3.015e+01</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1.527e+01</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1.975</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0.48363</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06965">
                <a:tc>
                  <a:txBody>
                    <a:bodyPr/>
                    <a:lstStyle/>
                    <a:p>
                      <a:pPr algn="ctr">
                        <a:lnSpc>
                          <a:spcPts val="2474"/>
                        </a:lnSpc>
                        <a:defRPr/>
                      </a:pPr>
                      <a:r>
                        <a:rPr lang="en-US" sz="1767">
                          <a:solidFill>
                            <a:srgbClr val="FFFFFF"/>
                          </a:solidFill>
                          <a:latin typeface="Now Bold"/>
                        </a:rPr>
                        <a:t>SDP</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1.182e-03</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2.714e-04</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4.35</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1.35e-05</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06965">
                <a:tc>
                  <a:txBody>
                    <a:bodyPr/>
                    <a:lstStyle/>
                    <a:p>
                      <a:pPr algn="ctr">
                        <a:lnSpc>
                          <a:spcPts val="2474"/>
                        </a:lnSpc>
                        <a:defRPr/>
                      </a:pPr>
                      <a:r>
                        <a:rPr lang="en-US" sz="1767">
                          <a:solidFill>
                            <a:srgbClr val="FFFFFF"/>
                          </a:solidFill>
                          <a:latin typeface="Now Bold"/>
                        </a:rPr>
                        <a:t>I(SDP^2)</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-7.925e-09</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1.963e-09</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-4.036</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5.49e-05</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06965">
                <a:tc>
                  <a:txBody>
                    <a:bodyPr/>
                    <a:lstStyle/>
                    <a:p>
                      <a:pPr algn="ctr">
                        <a:lnSpc>
                          <a:spcPts val="2474"/>
                        </a:lnSpc>
                        <a:defRPr/>
                      </a:pPr>
                      <a:r>
                        <a:rPr lang="en-US" sz="1767">
                          <a:solidFill>
                            <a:srgbClr val="FFFFFF"/>
                          </a:solidFill>
                          <a:latin typeface="Now Bold"/>
                        </a:rPr>
                        <a:t>I(SDP^3)</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1.500e-14</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4.17-e-15</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3.597</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0.000324</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06965">
                <a:tc>
                  <a:txBody>
                    <a:bodyPr/>
                    <a:lstStyle/>
                    <a:p>
                      <a:pPr algn="ctr">
                        <a:lnSpc>
                          <a:spcPts val="2474"/>
                        </a:lnSpc>
                        <a:defRPr/>
                      </a:pPr>
                      <a:r>
                        <a:rPr lang="en-US" sz="1767">
                          <a:solidFill>
                            <a:srgbClr val="FFFFFF"/>
                          </a:solidFill>
                          <a:latin typeface="Now Bold"/>
                        </a:rPr>
                        <a:t>GINI</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2.964e+01</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3.553e+01</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-0.834</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0.404136</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06965">
                <a:tc>
                  <a:txBody>
                    <a:bodyPr/>
                    <a:lstStyle/>
                    <a:p>
                      <a:pPr algn="ctr">
                        <a:lnSpc>
                          <a:spcPts val="2474"/>
                        </a:lnSpc>
                        <a:defRPr/>
                      </a:pPr>
                      <a:r>
                        <a:rPr lang="en-US" sz="1767">
                          <a:solidFill>
                            <a:srgbClr val="FFFFFF"/>
                          </a:solidFill>
                          <a:latin typeface="Now Bold"/>
                        </a:rPr>
                        <a:t>2005</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-2.969e+01</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1.849e+01</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-1.605</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0.108456</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07478">
                <a:tc>
                  <a:txBody>
                    <a:bodyPr/>
                    <a:lstStyle/>
                    <a:p>
                      <a:pPr algn="ctr">
                        <a:lnSpc>
                          <a:spcPts val="2474"/>
                        </a:lnSpc>
                        <a:defRPr/>
                      </a:pPr>
                      <a:r>
                        <a:rPr lang="en-US" sz="1767">
                          <a:solidFill>
                            <a:srgbClr val="FFFFFF"/>
                          </a:solidFill>
                          <a:latin typeface="Now Bold"/>
                        </a:rPr>
                        <a:t>2005 SDP</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-2.606e-04</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3.084e-04</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-0,845</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0.397997</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06965">
                <a:tc>
                  <a:txBody>
                    <a:bodyPr/>
                    <a:lstStyle/>
                    <a:p>
                      <a:pPr algn="ctr">
                        <a:lnSpc>
                          <a:spcPts val="2474"/>
                        </a:lnSpc>
                        <a:defRPr/>
                      </a:pPr>
                      <a:r>
                        <a:rPr lang="en-US" sz="1767">
                          <a:solidFill>
                            <a:srgbClr val="FFFFFF"/>
                          </a:solidFill>
                          <a:latin typeface="Now Bold"/>
                        </a:rPr>
                        <a:t>2005 I(SDP^2)</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3.630e-09</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2.153e-09</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1.686</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0.91896</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706965">
                <a:tc>
                  <a:txBody>
                    <a:bodyPr/>
                    <a:lstStyle/>
                    <a:p>
                      <a:pPr algn="ctr">
                        <a:lnSpc>
                          <a:spcPts val="2474"/>
                        </a:lnSpc>
                        <a:defRPr/>
                      </a:pPr>
                      <a:r>
                        <a:rPr lang="en-US" sz="1767">
                          <a:solidFill>
                            <a:srgbClr val="FFFFFF"/>
                          </a:solidFill>
                          <a:latin typeface="Now Bold"/>
                        </a:rPr>
                        <a:t>2005 I(SDP^3)</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-9.258e-15</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4.394e-15</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-2.107</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0.035172</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706965">
                <a:tc>
                  <a:txBody>
                    <a:bodyPr/>
                    <a:lstStyle/>
                    <a:p>
                      <a:pPr algn="ctr">
                        <a:lnSpc>
                          <a:spcPts val="2474"/>
                        </a:lnSpc>
                        <a:defRPr/>
                      </a:pPr>
                      <a:r>
                        <a:rPr lang="en-US" sz="1767">
                          <a:solidFill>
                            <a:srgbClr val="FFFFFF"/>
                          </a:solidFill>
                          <a:latin typeface="Now Bold"/>
                        </a:rPr>
                        <a:t>2005 GINI</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8.469e+01</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4.850e+01</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1.746</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0.080849</a:t>
                      </a:r>
                      <a:endParaRPr lang="en-US" sz="1100"/>
                    </a:p>
                  </a:txBody>
                  <a:tcPr marL="187041" marR="187041" marT="187041" marB="187041" anchor="ctr">
                    <a:lnL w="32823" cap="flat" cmpd="sng" algn="ctr">
                      <a:solidFill>
                        <a:srgbClr val="000000"/>
                      </a:solidFill>
                      <a:prstDash val="solid"/>
                      <a:round/>
                      <a:headEnd type="none" w="med" len="med"/>
                      <a:tailEnd type="none" w="med" len="med"/>
                    </a:lnL>
                    <a:lnR w="32823" cap="flat" cmpd="sng" algn="ctr">
                      <a:solidFill>
                        <a:srgbClr val="000000"/>
                      </a:solidFill>
                      <a:prstDash val="solid"/>
                      <a:round/>
                      <a:headEnd type="none" w="med" len="med"/>
                      <a:tailEnd type="none" w="med" len="med"/>
                    </a:lnR>
                    <a:lnT w="32823" cap="flat" cmpd="sng" algn="ctr">
                      <a:solidFill>
                        <a:srgbClr val="000000"/>
                      </a:solidFill>
                      <a:prstDash val="solid"/>
                      <a:round/>
                      <a:headEnd type="none" w="med" len="med"/>
                      <a:tailEnd type="none" w="med" len="med"/>
                    </a:lnT>
                    <a:lnB w="3282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6"/>
          <p:cNvSpPr txBox="1"/>
          <p:nvPr/>
        </p:nvSpPr>
        <p:spPr>
          <a:xfrm>
            <a:off x="1085147" y="9159502"/>
            <a:ext cx="12296974" cy="153479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anva Sans Bold"/>
              </a:rPr>
              <a:t>        Observations:7187        R-square:0.1338</a:t>
            </a:r>
            <a:r>
              <a:rPr lang="en-US" sz="2499">
                <a:solidFill>
                  <a:srgbClr val="000000"/>
                </a:solidFill>
                <a:latin typeface="Canva Sans"/>
              </a:rPr>
              <a:t>     </a:t>
            </a:r>
            <a:r>
              <a:rPr lang="en-US" sz="2499">
                <a:solidFill>
                  <a:srgbClr val="000000"/>
                </a:solidFill>
                <a:latin typeface="Canva Sans Bold"/>
              </a:rPr>
              <a:t>Adj.R-square:0.1233</a:t>
            </a:r>
          </a:p>
          <a:p>
            <a:pPr algn="ctr">
              <a:lnSpc>
                <a:spcPts val="3499"/>
              </a:lnSpc>
              <a:spcBef>
                <a:spcPct val="0"/>
              </a:spcBef>
            </a:pPr>
            <a:r>
              <a:rPr lang="en-US" sz="2499">
                <a:solidFill>
                  <a:srgbClr val="000000"/>
                </a:solidFill>
                <a:latin typeface="Canva Sans Bold"/>
              </a:rPr>
              <a:t>   F-Statistics:11.65</a:t>
            </a:r>
            <a:r>
              <a:rPr lang="en-US" sz="2499">
                <a:solidFill>
                  <a:srgbClr val="000000"/>
                </a:solidFill>
                <a:latin typeface="Canva Sans"/>
              </a:rPr>
              <a:t>           </a:t>
            </a:r>
            <a:r>
              <a:rPr lang="en-US" sz="2499">
                <a:solidFill>
                  <a:srgbClr val="000000"/>
                </a:solidFill>
                <a:latin typeface="Canva Sans Bold"/>
              </a:rPr>
              <a:t>P-value: &lt;2.2e-16      D.O.F:7092</a:t>
            </a:r>
          </a:p>
          <a:p>
            <a:pPr algn="ctr">
              <a:lnSpc>
                <a:spcPts val="2659"/>
              </a:lnSpc>
              <a:spcBef>
                <a:spcPct val="0"/>
              </a:spcBef>
            </a:pPr>
            <a:endParaRPr lang="en-US" sz="2499">
              <a:solidFill>
                <a:srgbClr val="000000"/>
              </a:solidFill>
              <a:latin typeface="Canva Sans Bold"/>
            </a:endParaRPr>
          </a:p>
          <a:p>
            <a:pPr algn="ctr">
              <a:lnSpc>
                <a:spcPts val="2659"/>
              </a:lnSpc>
              <a:spcBef>
                <a:spcPct val="0"/>
              </a:spcBef>
            </a:pPr>
            <a:endParaRPr lang="en-US" sz="2499">
              <a:solidFill>
                <a:srgbClr val="000000"/>
              </a:solidFill>
              <a:latin typeface="Canva Sans Bold"/>
            </a:endParaRPr>
          </a:p>
        </p:txBody>
      </p:sp>
      <p:sp>
        <p:nvSpPr>
          <p:cNvPr id="7" name="Freeform 7"/>
          <p:cNvSpPr/>
          <p:nvPr/>
        </p:nvSpPr>
        <p:spPr>
          <a:xfrm>
            <a:off x="13099332" y="2403260"/>
            <a:ext cx="5008352" cy="6159262"/>
          </a:xfrm>
          <a:custGeom>
            <a:avLst/>
            <a:gdLst/>
            <a:ahLst/>
            <a:cxnLst/>
            <a:rect l="l" t="t" r="r" b="b"/>
            <a:pathLst>
              <a:path w="5008352" h="6159262">
                <a:moveTo>
                  <a:pt x="0" y="0"/>
                </a:moveTo>
                <a:lnTo>
                  <a:pt x="5008352" y="0"/>
                </a:lnTo>
                <a:lnTo>
                  <a:pt x="5008352" y="6159262"/>
                </a:lnTo>
                <a:lnTo>
                  <a:pt x="0" y="6159262"/>
                </a:lnTo>
                <a:lnTo>
                  <a:pt x="0" y="0"/>
                </a:lnTo>
                <a:close/>
              </a:path>
            </a:pathLst>
          </a:custGeom>
          <a:blipFill>
            <a:blip r:embed="rId4"/>
            <a:stretch>
              <a:fillRect l="-72860" t="-28173" r="-151016" b="-29841"/>
            </a:stretch>
          </a:blipFill>
        </p:spPr>
      </p:sp>
      <p:graphicFrame>
        <p:nvGraphicFramePr>
          <p:cNvPr id="8" name="Table 8"/>
          <p:cNvGraphicFramePr>
            <a:graphicFrameLocks noGrp="1"/>
          </p:cNvGraphicFramePr>
          <p:nvPr/>
        </p:nvGraphicFramePr>
        <p:xfrm>
          <a:off x="13099332" y="2403260"/>
          <a:ext cx="5271932" cy="6483412"/>
        </p:xfrm>
        <a:graphic>
          <a:graphicData uri="http://schemas.openxmlformats.org/drawingml/2006/table">
            <a:tbl>
              <a:tblPr/>
              <a:tblGrid>
                <a:gridCol w="2895519">
                  <a:extLst>
                    <a:ext uri="{9D8B030D-6E8A-4147-A177-3AD203B41FA5}">
                      <a16:colId xmlns:a16="http://schemas.microsoft.com/office/drawing/2014/main" val="20000"/>
                    </a:ext>
                  </a:extLst>
                </a:gridCol>
                <a:gridCol w="2376413">
                  <a:extLst>
                    <a:ext uri="{9D8B030D-6E8A-4147-A177-3AD203B41FA5}">
                      <a16:colId xmlns:a16="http://schemas.microsoft.com/office/drawing/2014/main" val="20001"/>
                    </a:ext>
                  </a:extLst>
                </a:gridCol>
              </a:tblGrid>
              <a:tr h="1334139">
                <a:tc>
                  <a:txBody>
                    <a:bodyPr/>
                    <a:lstStyle/>
                    <a:p>
                      <a:pPr algn="ctr">
                        <a:lnSpc>
                          <a:spcPts val="2968"/>
                        </a:lnSpc>
                        <a:defRPr/>
                      </a:pPr>
                      <a:r>
                        <a:rPr lang="en-US" sz="2120">
                          <a:solidFill>
                            <a:srgbClr val="FFFFFF"/>
                          </a:solidFill>
                          <a:latin typeface="Now Bold"/>
                        </a:rPr>
                        <a:t>Min</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solidFill>
                      <a:srgbClr val="191919"/>
                    </a:solidFill>
                  </a:tcPr>
                </a:tc>
                <a:tc>
                  <a:txBody>
                    <a:bodyPr/>
                    <a:lstStyle/>
                    <a:p>
                      <a:pPr algn="ctr">
                        <a:lnSpc>
                          <a:spcPts val="2968"/>
                        </a:lnSpc>
                        <a:defRPr/>
                      </a:pPr>
                      <a:r>
                        <a:rPr lang="en-US" sz="2120">
                          <a:solidFill>
                            <a:srgbClr val="000000"/>
                          </a:solidFill>
                          <a:latin typeface="Now"/>
                        </a:rPr>
                        <a:t>-93.85</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45849">
                <a:tc>
                  <a:txBody>
                    <a:bodyPr/>
                    <a:lstStyle/>
                    <a:p>
                      <a:pPr algn="ctr">
                        <a:lnSpc>
                          <a:spcPts val="2968"/>
                        </a:lnSpc>
                        <a:defRPr/>
                      </a:pPr>
                      <a:r>
                        <a:rPr lang="en-US" sz="2120">
                          <a:solidFill>
                            <a:srgbClr val="FFFFFF"/>
                          </a:solidFill>
                          <a:latin typeface="Now Bold"/>
                        </a:rPr>
                        <a:t>Median</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solidFill>
                      <a:srgbClr val="191919"/>
                    </a:solidFill>
                  </a:tcPr>
                </a:tc>
                <a:tc>
                  <a:txBody>
                    <a:bodyPr/>
                    <a:lstStyle/>
                    <a:p>
                      <a:pPr algn="ctr">
                        <a:lnSpc>
                          <a:spcPts val="2968"/>
                        </a:lnSpc>
                        <a:defRPr/>
                      </a:pPr>
                      <a:r>
                        <a:rPr lang="en-US" sz="2120">
                          <a:solidFill>
                            <a:srgbClr val="000000"/>
                          </a:solidFill>
                          <a:latin typeface="Now"/>
                        </a:rPr>
                        <a:t>-5.12</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02934">
                <a:tc>
                  <a:txBody>
                    <a:bodyPr/>
                    <a:lstStyle/>
                    <a:p>
                      <a:pPr algn="ctr">
                        <a:lnSpc>
                          <a:spcPts val="2968"/>
                        </a:lnSpc>
                        <a:defRPr/>
                      </a:pPr>
                      <a:r>
                        <a:rPr lang="en-US" sz="2120">
                          <a:solidFill>
                            <a:srgbClr val="FFFFFF"/>
                          </a:solidFill>
                          <a:latin typeface="Now Bold"/>
                        </a:rPr>
                        <a:t>Max</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solidFill>
                      <a:srgbClr val="191919"/>
                    </a:solidFill>
                  </a:tcPr>
                </a:tc>
                <a:tc>
                  <a:txBody>
                    <a:bodyPr/>
                    <a:lstStyle/>
                    <a:p>
                      <a:pPr algn="ctr">
                        <a:lnSpc>
                          <a:spcPts val="2968"/>
                        </a:lnSpc>
                        <a:defRPr/>
                      </a:pPr>
                      <a:r>
                        <a:rPr lang="en-US" sz="2120">
                          <a:solidFill>
                            <a:srgbClr val="000000"/>
                          </a:solidFill>
                          <a:latin typeface="Now"/>
                        </a:rPr>
                        <a:t>422.39</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74259">
                <a:tc>
                  <a:txBody>
                    <a:bodyPr/>
                    <a:lstStyle/>
                    <a:p>
                      <a:pPr algn="ctr">
                        <a:lnSpc>
                          <a:spcPts val="2968"/>
                        </a:lnSpc>
                        <a:defRPr/>
                      </a:pPr>
                      <a:r>
                        <a:rPr lang="en-US" sz="2120">
                          <a:solidFill>
                            <a:srgbClr val="FFFFFF"/>
                          </a:solidFill>
                          <a:latin typeface="Now Bold"/>
                        </a:rPr>
                        <a:t>1Q</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solidFill>
                      <a:srgbClr val="191919"/>
                    </a:solidFill>
                  </a:tcPr>
                </a:tc>
                <a:tc>
                  <a:txBody>
                    <a:bodyPr/>
                    <a:lstStyle/>
                    <a:p>
                      <a:pPr algn="ctr">
                        <a:lnSpc>
                          <a:spcPts val="2968"/>
                        </a:lnSpc>
                        <a:defRPr/>
                      </a:pPr>
                      <a:r>
                        <a:rPr lang="en-US" sz="2120">
                          <a:solidFill>
                            <a:srgbClr val="000000"/>
                          </a:solidFill>
                          <a:latin typeface="Now"/>
                        </a:rPr>
                        <a:t>-21.87</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26230">
                <a:tc>
                  <a:txBody>
                    <a:bodyPr/>
                    <a:lstStyle/>
                    <a:p>
                      <a:pPr algn="ctr">
                        <a:lnSpc>
                          <a:spcPts val="2968"/>
                        </a:lnSpc>
                        <a:defRPr/>
                      </a:pPr>
                      <a:r>
                        <a:rPr lang="en-US" sz="2120">
                          <a:solidFill>
                            <a:srgbClr val="FFFFFF"/>
                          </a:solidFill>
                          <a:latin typeface="Now Bold"/>
                        </a:rPr>
                        <a:t>3Q</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solidFill>
                      <a:srgbClr val="191919"/>
                    </a:solidFill>
                  </a:tcPr>
                </a:tc>
                <a:tc>
                  <a:txBody>
                    <a:bodyPr/>
                    <a:lstStyle/>
                    <a:p>
                      <a:pPr algn="ctr">
                        <a:lnSpc>
                          <a:spcPts val="2968"/>
                        </a:lnSpc>
                        <a:defRPr/>
                      </a:pPr>
                      <a:r>
                        <a:rPr lang="en-US" sz="2120">
                          <a:solidFill>
                            <a:srgbClr val="000000"/>
                          </a:solidFill>
                          <a:latin typeface="Now"/>
                        </a:rPr>
                        <a:t>15.65</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rot="-8360228">
            <a:off x="16235982" y="7141649"/>
            <a:ext cx="6926594" cy="2141776"/>
          </a:xfrm>
          <a:custGeom>
            <a:avLst/>
            <a:gdLst/>
            <a:ahLst/>
            <a:cxnLst/>
            <a:rect l="l" t="t" r="r" b="b"/>
            <a:pathLst>
              <a:path w="6926594" h="2141776">
                <a:moveTo>
                  <a:pt x="0" y="0"/>
                </a:moveTo>
                <a:lnTo>
                  <a:pt x="6926594" y="0"/>
                </a:lnTo>
                <a:lnTo>
                  <a:pt x="6926594" y="2141776"/>
                </a:lnTo>
                <a:lnTo>
                  <a:pt x="0" y="2141776"/>
                </a:lnTo>
                <a:lnTo>
                  <a:pt x="0" y="0"/>
                </a:lnTo>
                <a:close/>
              </a:path>
            </a:pathLst>
          </a:custGeom>
          <a:blipFill>
            <a:blip r:embed="rId3"/>
            <a:stretch>
              <a:fillRect/>
            </a:stretch>
          </a:blipFill>
        </p:spPr>
      </p:sp>
      <p:sp>
        <p:nvSpPr>
          <p:cNvPr id="4" name="Freeform 4"/>
          <p:cNvSpPr/>
          <p:nvPr/>
        </p:nvSpPr>
        <p:spPr>
          <a:xfrm>
            <a:off x="9346048" y="226360"/>
            <a:ext cx="8235101" cy="9306526"/>
          </a:xfrm>
          <a:custGeom>
            <a:avLst/>
            <a:gdLst/>
            <a:ahLst/>
            <a:cxnLst/>
            <a:rect l="l" t="t" r="r" b="b"/>
            <a:pathLst>
              <a:path w="8235101" h="9306526">
                <a:moveTo>
                  <a:pt x="0" y="0"/>
                </a:moveTo>
                <a:lnTo>
                  <a:pt x="8235101" y="0"/>
                </a:lnTo>
                <a:lnTo>
                  <a:pt x="8235101" y="9306526"/>
                </a:lnTo>
                <a:lnTo>
                  <a:pt x="0" y="9306526"/>
                </a:lnTo>
                <a:lnTo>
                  <a:pt x="0" y="0"/>
                </a:lnTo>
                <a:close/>
              </a:path>
            </a:pathLst>
          </a:custGeom>
          <a:blipFill>
            <a:blip r:embed="rId4"/>
            <a:stretch>
              <a:fillRect l="-92399" t="-19652" r="-37019" b="-2152"/>
            </a:stretch>
          </a:blipFill>
        </p:spPr>
      </p:sp>
      <p:sp>
        <p:nvSpPr>
          <p:cNvPr id="5" name="Freeform 5"/>
          <p:cNvSpPr/>
          <p:nvPr/>
        </p:nvSpPr>
        <p:spPr>
          <a:xfrm>
            <a:off x="166031" y="2390969"/>
            <a:ext cx="9939803" cy="4977308"/>
          </a:xfrm>
          <a:custGeom>
            <a:avLst/>
            <a:gdLst/>
            <a:ahLst/>
            <a:cxnLst/>
            <a:rect l="l" t="t" r="r" b="b"/>
            <a:pathLst>
              <a:path w="9939803" h="4977308">
                <a:moveTo>
                  <a:pt x="0" y="0"/>
                </a:moveTo>
                <a:lnTo>
                  <a:pt x="9939803" y="0"/>
                </a:lnTo>
                <a:lnTo>
                  <a:pt x="9939803" y="4977308"/>
                </a:lnTo>
                <a:lnTo>
                  <a:pt x="0" y="4977308"/>
                </a:lnTo>
                <a:lnTo>
                  <a:pt x="0" y="0"/>
                </a:lnTo>
                <a:close/>
              </a:path>
            </a:pathLst>
          </a:custGeom>
          <a:blipFill>
            <a:blip r:embed="rId5"/>
            <a:stretch>
              <a:fillRect/>
            </a:stretch>
          </a:blipFill>
        </p:spPr>
      </p:sp>
      <p:sp>
        <p:nvSpPr>
          <p:cNvPr id="6" name="Freeform 6"/>
          <p:cNvSpPr/>
          <p:nvPr/>
        </p:nvSpPr>
        <p:spPr>
          <a:xfrm rot="5400000">
            <a:off x="8195974" y="8077041"/>
            <a:ext cx="2640390" cy="744337"/>
          </a:xfrm>
          <a:custGeom>
            <a:avLst/>
            <a:gdLst/>
            <a:ahLst/>
            <a:cxnLst/>
            <a:rect l="l" t="t" r="r" b="b"/>
            <a:pathLst>
              <a:path w="2640390" h="744337">
                <a:moveTo>
                  <a:pt x="0" y="0"/>
                </a:moveTo>
                <a:lnTo>
                  <a:pt x="2640389" y="0"/>
                </a:lnTo>
                <a:lnTo>
                  <a:pt x="2640389" y="744337"/>
                </a:lnTo>
                <a:lnTo>
                  <a:pt x="0" y="744337"/>
                </a:lnTo>
                <a:lnTo>
                  <a:pt x="0" y="0"/>
                </a:lnTo>
                <a:close/>
              </a:path>
            </a:pathLst>
          </a:custGeom>
          <a:blipFill>
            <a:blip r:embed="rId6"/>
            <a:stretch>
              <a:fillRect l="-642" t="-3818" r="-95451" b="-43997"/>
            </a:stretch>
          </a:blipFill>
        </p:spPr>
      </p:sp>
      <p:sp>
        <p:nvSpPr>
          <p:cNvPr id="7" name="Freeform 7"/>
          <p:cNvSpPr/>
          <p:nvPr/>
        </p:nvSpPr>
        <p:spPr>
          <a:xfrm rot="-9856270">
            <a:off x="-1046649" y="9194069"/>
            <a:ext cx="5657659" cy="4654242"/>
          </a:xfrm>
          <a:custGeom>
            <a:avLst/>
            <a:gdLst/>
            <a:ahLst/>
            <a:cxnLst/>
            <a:rect l="l" t="t" r="r" b="b"/>
            <a:pathLst>
              <a:path w="5657659" h="4654242">
                <a:moveTo>
                  <a:pt x="0" y="0"/>
                </a:moveTo>
                <a:lnTo>
                  <a:pt x="5657659" y="0"/>
                </a:lnTo>
                <a:lnTo>
                  <a:pt x="5657659" y="4654242"/>
                </a:lnTo>
                <a:lnTo>
                  <a:pt x="0" y="4654242"/>
                </a:lnTo>
                <a:lnTo>
                  <a:pt x="0" y="0"/>
                </a:lnTo>
                <a:close/>
              </a:path>
            </a:pathLst>
          </a:custGeom>
          <a:blipFill>
            <a:blip r:embed="rId7"/>
            <a:stretch>
              <a:fillRect t="-157268"/>
            </a:stretch>
          </a:blipFill>
        </p:spPr>
      </p:sp>
      <p:sp>
        <p:nvSpPr>
          <p:cNvPr id="8" name="TextBox 8"/>
          <p:cNvSpPr txBox="1"/>
          <p:nvPr/>
        </p:nvSpPr>
        <p:spPr>
          <a:xfrm>
            <a:off x="10302255" y="981075"/>
            <a:ext cx="7278894" cy="9623425"/>
          </a:xfrm>
          <a:prstGeom prst="rect">
            <a:avLst/>
          </a:prstGeom>
        </p:spPr>
        <p:txBody>
          <a:bodyPr lIns="0" tIns="0" rIns="0" bIns="0" rtlCol="0" anchor="t">
            <a:spAutoFit/>
          </a:bodyPr>
          <a:lstStyle/>
          <a:p>
            <a:pPr>
              <a:lnSpc>
                <a:spcPts val="3499"/>
              </a:lnSpc>
            </a:pPr>
            <a:r>
              <a:rPr lang="en-US" sz="2499">
                <a:solidFill>
                  <a:srgbClr val="000000"/>
                </a:solidFill>
                <a:latin typeface="Canva Sans"/>
              </a:rPr>
              <a:t>Using the </a:t>
            </a:r>
            <a:r>
              <a:rPr lang="en-US" sz="2499">
                <a:solidFill>
                  <a:srgbClr val="000000"/>
                </a:solidFill>
                <a:latin typeface="Canva Sans Bold"/>
              </a:rPr>
              <a:t>Intercept </a:t>
            </a:r>
            <a:r>
              <a:rPr lang="en-US" sz="2499">
                <a:solidFill>
                  <a:srgbClr val="000000"/>
                </a:solidFill>
                <a:latin typeface="Canva Sans"/>
              </a:rPr>
              <a:t>with </a:t>
            </a:r>
            <a:r>
              <a:rPr lang="en-US" sz="2499">
                <a:solidFill>
                  <a:srgbClr val="000000"/>
                </a:solidFill>
                <a:latin typeface="Canva Sans Bold"/>
              </a:rPr>
              <a:t>D 2005</a:t>
            </a:r>
            <a:r>
              <a:rPr lang="en-US" sz="2499">
                <a:solidFill>
                  <a:srgbClr val="000000"/>
                </a:solidFill>
                <a:latin typeface="Canva Sans"/>
              </a:rPr>
              <a:t> Interaction Term: The intercept for the</a:t>
            </a:r>
          </a:p>
          <a:p>
            <a:pPr>
              <a:lnSpc>
                <a:spcPts val="3499"/>
              </a:lnSpc>
            </a:pPr>
            <a:r>
              <a:rPr lang="en-US" sz="2499">
                <a:solidFill>
                  <a:srgbClr val="000000"/>
                </a:solidFill>
                <a:latin typeface="Canva Sans Bold"/>
              </a:rPr>
              <a:t>year 2005</a:t>
            </a:r>
            <a:r>
              <a:rPr lang="en-US" sz="2499">
                <a:solidFill>
                  <a:srgbClr val="000000"/>
                </a:solidFill>
                <a:latin typeface="Canva Sans"/>
              </a:rPr>
              <a:t> is</a:t>
            </a:r>
            <a:r>
              <a:rPr lang="en-US" sz="2499">
                <a:solidFill>
                  <a:srgbClr val="000000"/>
                </a:solidFill>
                <a:latin typeface="Canva Sans Bold"/>
              </a:rPr>
              <a:t> -29.69</a:t>
            </a:r>
            <a:r>
              <a:rPr lang="en-US" sz="2499">
                <a:solidFill>
                  <a:srgbClr val="000000"/>
                </a:solidFill>
                <a:latin typeface="Canva Sans"/>
              </a:rPr>
              <a:t>. This means that when all other variables are held </a:t>
            </a:r>
            <a:r>
              <a:rPr lang="en-US" sz="2499">
                <a:solidFill>
                  <a:srgbClr val="000000"/>
                </a:solidFill>
                <a:latin typeface="Canva Sans Bold"/>
              </a:rPr>
              <a:t>constant</a:t>
            </a:r>
            <a:r>
              <a:rPr lang="en-US" sz="2499">
                <a:solidFill>
                  <a:srgbClr val="000000"/>
                </a:solidFill>
                <a:latin typeface="Canva Sans"/>
              </a:rPr>
              <a:t>,</a:t>
            </a:r>
          </a:p>
          <a:p>
            <a:pPr>
              <a:lnSpc>
                <a:spcPts val="3499"/>
              </a:lnSpc>
            </a:pPr>
            <a:r>
              <a:rPr lang="en-US" sz="2499">
                <a:solidFill>
                  <a:srgbClr val="000000"/>
                </a:solidFill>
                <a:latin typeface="Canva Sans"/>
              </a:rPr>
              <a:t>the </a:t>
            </a:r>
            <a:r>
              <a:rPr lang="en-US" sz="2499">
                <a:solidFill>
                  <a:srgbClr val="000000"/>
                </a:solidFill>
                <a:latin typeface="Canva Sans Bold"/>
              </a:rPr>
              <a:t>Groundwater Quality </a:t>
            </a:r>
            <a:r>
              <a:rPr lang="en-US" sz="2499">
                <a:solidFill>
                  <a:srgbClr val="000000"/>
                </a:solidFill>
                <a:latin typeface="Canva Sans"/>
              </a:rPr>
              <a:t>(</a:t>
            </a:r>
            <a:r>
              <a:rPr lang="en-US" sz="2499">
                <a:solidFill>
                  <a:srgbClr val="000000"/>
                </a:solidFill>
                <a:latin typeface="Canva Sans Bold"/>
              </a:rPr>
              <a:t>GWQ</a:t>
            </a:r>
            <a:r>
              <a:rPr lang="en-US" sz="2499">
                <a:solidFill>
                  <a:srgbClr val="000000"/>
                </a:solidFill>
                <a:latin typeface="Canva Sans"/>
              </a:rPr>
              <a:t>) in 2005 is expected to be </a:t>
            </a:r>
            <a:r>
              <a:rPr lang="en-US" sz="2499">
                <a:solidFill>
                  <a:srgbClr val="000000"/>
                </a:solidFill>
                <a:latin typeface="Canva Sans Bold"/>
              </a:rPr>
              <a:t>29.69 units lower</a:t>
            </a:r>
          </a:p>
          <a:p>
            <a:pPr>
              <a:lnSpc>
                <a:spcPts val="3499"/>
              </a:lnSpc>
            </a:pPr>
            <a:r>
              <a:rPr lang="en-US" sz="2499">
                <a:solidFill>
                  <a:srgbClr val="000000"/>
                </a:solidFill>
                <a:latin typeface="Canva Sans"/>
              </a:rPr>
              <a:t>compared to the </a:t>
            </a:r>
            <a:r>
              <a:rPr lang="en-US" sz="2499">
                <a:solidFill>
                  <a:srgbClr val="000000"/>
                </a:solidFill>
                <a:latin typeface="Canva Sans Bold"/>
              </a:rPr>
              <a:t>base year (2000).</a:t>
            </a:r>
            <a:r>
              <a:rPr lang="en-US" sz="2499">
                <a:solidFill>
                  <a:srgbClr val="000000"/>
                </a:solidFill>
                <a:latin typeface="Canva Sans"/>
              </a:rPr>
              <a:t> However, this difference is not statistically</a:t>
            </a:r>
          </a:p>
          <a:p>
            <a:pPr>
              <a:lnSpc>
                <a:spcPts val="3499"/>
              </a:lnSpc>
            </a:pPr>
            <a:r>
              <a:rPr lang="en-US" sz="2499">
                <a:solidFill>
                  <a:srgbClr val="000000"/>
                </a:solidFill>
                <a:latin typeface="Canva Sans"/>
              </a:rPr>
              <a:t>significant (p = 0.108).</a:t>
            </a:r>
          </a:p>
          <a:p>
            <a:pPr>
              <a:lnSpc>
                <a:spcPts val="3499"/>
              </a:lnSpc>
            </a:pPr>
            <a:r>
              <a:rPr lang="en-US" sz="2499">
                <a:solidFill>
                  <a:srgbClr val="000000"/>
                </a:solidFill>
                <a:latin typeface="Canva Sans Bold"/>
              </a:rPr>
              <a:t>Gini Coefficient in 2005:</a:t>
            </a:r>
            <a:r>
              <a:rPr lang="en-US" sz="2499">
                <a:solidFill>
                  <a:srgbClr val="000000"/>
                </a:solidFill>
                <a:latin typeface="Canva Sans"/>
              </a:rPr>
              <a:t> The coefficient for the interaction term between</a:t>
            </a:r>
          </a:p>
          <a:p>
            <a:pPr>
              <a:lnSpc>
                <a:spcPts val="3499"/>
              </a:lnSpc>
            </a:pPr>
            <a:r>
              <a:rPr lang="en-US" sz="2499">
                <a:solidFill>
                  <a:srgbClr val="000000"/>
                </a:solidFill>
                <a:latin typeface="Canva Sans"/>
              </a:rPr>
              <a:t>year 2005 and Gini is </a:t>
            </a:r>
            <a:r>
              <a:rPr lang="en-US" sz="2499">
                <a:solidFill>
                  <a:srgbClr val="000000"/>
                </a:solidFill>
                <a:latin typeface="Canva Sans Bold"/>
              </a:rPr>
              <a:t>84.69</a:t>
            </a:r>
            <a:r>
              <a:rPr lang="en-US" sz="2499">
                <a:solidFill>
                  <a:srgbClr val="000000"/>
                </a:solidFill>
                <a:latin typeface="Canva Sans"/>
              </a:rPr>
              <a:t>. This indicates that in </a:t>
            </a:r>
            <a:r>
              <a:rPr lang="en-US" sz="2499">
                <a:solidFill>
                  <a:srgbClr val="000000"/>
                </a:solidFill>
                <a:latin typeface="Canva Sans Bold"/>
              </a:rPr>
              <a:t>2005</a:t>
            </a:r>
            <a:r>
              <a:rPr lang="en-US" sz="2499">
                <a:solidFill>
                  <a:srgbClr val="000000"/>
                </a:solidFill>
                <a:latin typeface="Canva Sans"/>
              </a:rPr>
              <a:t>, for each unit increase in</a:t>
            </a:r>
          </a:p>
          <a:p>
            <a:pPr>
              <a:lnSpc>
                <a:spcPts val="3499"/>
              </a:lnSpc>
            </a:pPr>
            <a:r>
              <a:rPr lang="en-US" sz="2499">
                <a:solidFill>
                  <a:srgbClr val="000000"/>
                </a:solidFill>
                <a:latin typeface="Canva Sans"/>
              </a:rPr>
              <a:t>the Gini coefficient, the </a:t>
            </a:r>
            <a:r>
              <a:rPr lang="en-US" sz="2499">
                <a:solidFill>
                  <a:srgbClr val="000000"/>
                </a:solidFill>
                <a:latin typeface="Canva Sans Bold"/>
              </a:rPr>
              <a:t>GWQ </a:t>
            </a:r>
            <a:r>
              <a:rPr lang="en-US" sz="2499">
                <a:solidFill>
                  <a:srgbClr val="000000"/>
                </a:solidFill>
                <a:latin typeface="Canva Sans"/>
              </a:rPr>
              <a:t>is expected to increase by </a:t>
            </a:r>
            <a:r>
              <a:rPr lang="en-US" sz="2499">
                <a:solidFill>
                  <a:srgbClr val="000000"/>
                </a:solidFill>
                <a:latin typeface="Canva Sans Bold"/>
              </a:rPr>
              <a:t>84.69</a:t>
            </a:r>
            <a:r>
              <a:rPr lang="en-US" sz="2499">
                <a:solidFill>
                  <a:srgbClr val="000000"/>
                </a:solidFill>
                <a:latin typeface="Canva Sans"/>
              </a:rPr>
              <a:t> units. However,</a:t>
            </a:r>
          </a:p>
          <a:p>
            <a:pPr>
              <a:lnSpc>
                <a:spcPts val="3499"/>
              </a:lnSpc>
            </a:pPr>
            <a:r>
              <a:rPr lang="en-US" sz="2499">
                <a:solidFill>
                  <a:srgbClr val="000000"/>
                </a:solidFill>
                <a:latin typeface="Canva Sans"/>
              </a:rPr>
              <a:t>this effect is not statistically significant (p = 0.081).</a:t>
            </a:r>
          </a:p>
          <a:p>
            <a:pPr>
              <a:lnSpc>
                <a:spcPts val="3499"/>
              </a:lnSpc>
            </a:pPr>
            <a:endParaRPr lang="en-US" sz="2499">
              <a:solidFill>
                <a:srgbClr val="000000"/>
              </a:solidFill>
              <a:latin typeface="Canva Sans"/>
            </a:endParaRPr>
          </a:p>
          <a:p>
            <a:pPr>
              <a:lnSpc>
                <a:spcPts val="3499"/>
              </a:lnSpc>
            </a:pPr>
            <a:endParaRPr lang="en-US" sz="2499">
              <a:solidFill>
                <a:srgbClr val="000000"/>
              </a:solidFill>
              <a:latin typeface="Canva Sans"/>
            </a:endParaRPr>
          </a:p>
          <a:p>
            <a:pPr>
              <a:lnSpc>
                <a:spcPts val="3499"/>
              </a:lnSpc>
            </a:pPr>
            <a:endParaRPr lang="en-US" sz="2499">
              <a:solidFill>
                <a:srgbClr val="000000"/>
              </a:solidFill>
              <a:latin typeface="Canva Sans"/>
            </a:endParaRPr>
          </a:p>
          <a:p>
            <a:pPr>
              <a:lnSpc>
                <a:spcPts val="3499"/>
              </a:lnSpc>
            </a:pPr>
            <a:endParaRPr lang="en-US" sz="2499">
              <a:solidFill>
                <a:srgbClr val="000000"/>
              </a:solidFill>
              <a:latin typeface="Canva Sans"/>
            </a:endParaRPr>
          </a:p>
          <a:p>
            <a:pPr>
              <a:lnSpc>
                <a:spcPts val="3499"/>
              </a:lnSpc>
              <a:spcBef>
                <a:spcPct val="0"/>
              </a:spcBef>
            </a:pPr>
            <a:endParaRPr lang="en-US" sz="2499">
              <a:solidFill>
                <a:srgbClr val="000000"/>
              </a:solidFill>
              <a:latin typeface="Canva Sans"/>
            </a:endParaRPr>
          </a:p>
        </p:txBody>
      </p:sp>
      <p:sp>
        <p:nvSpPr>
          <p:cNvPr id="9" name="Freeform 9"/>
          <p:cNvSpPr/>
          <p:nvPr/>
        </p:nvSpPr>
        <p:spPr>
          <a:xfrm rot="5400000">
            <a:off x="8399897" y="918995"/>
            <a:ext cx="2199610" cy="744337"/>
          </a:xfrm>
          <a:custGeom>
            <a:avLst/>
            <a:gdLst/>
            <a:ahLst/>
            <a:cxnLst/>
            <a:rect l="l" t="t" r="r" b="b"/>
            <a:pathLst>
              <a:path w="2199610" h="744337">
                <a:moveTo>
                  <a:pt x="0" y="0"/>
                </a:moveTo>
                <a:lnTo>
                  <a:pt x="2199610" y="0"/>
                </a:lnTo>
                <a:lnTo>
                  <a:pt x="2199610" y="744337"/>
                </a:lnTo>
                <a:lnTo>
                  <a:pt x="0" y="744337"/>
                </a:lnTo>
                <a:lnTo>
                  <a:pt x="0" y="0"/>
                </a:lnTo>
                <a:close/>
              </a:path>
            </a:pathLst>
          </a:custGeom>
          <a:blipFill>
            <a:blip r:embed="rId6"/>
            <a:stretch>
              <a:fillRect l="-771" t="-3818" r="-134617" b="-43997"/>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grpSp>
        <p:nvGrpSpPr>
          <p:cNvPr id="3" name="Group 3"/>
          <p:cNvGrpSpPr/>
          <p:nvPr/>
        </p:nvGrpSpPr>
        <p:grpSpPr>
          <a:xfrm>
            <a:off x="142508" y="1280805"/>
            <a:ext cx="17922563" cy="1699641"/>
            <a:chOff x="0" y="0"/>
            <a:chExt cx="23896750" cy="2266188"/>
          </a:xfrm>
        </p:grpSpPr>
        <p:sp>
          <p:nvSpPr>
            <p:cNvPr id="4" name="Freeform 4"/>
            <p:cNvSpPr/>
            <p:nvPr/>
          </p:nvSpPr>
          <p:spPr>
            <a:xfrm>
              <a:off x="0" y="320582"/>
              <a:ext cx="23896750" cy="1945606"/>
            </a:xfrm>
            <a:custGeom>
              <a:avLst/>
              <a:gdLst/>
              <a:ahLst/>
              <a:cxnLst/>
              <a:rect l="l" t="t" r="r" b="b"/>
              <a:pathLst>
                <a:path w="23896750" h="1945606">
                  <a:moveTo>
                    <a:pt x="0" y="0"/>
                  </a:moveTo>
                  <a:lnTo>
                    <a:pt x="23896750" y="0"/>
                  </a:lnTo>
                  <a:lnTo>
                    <a:pt x="23896750" y="1945606"/>
                  </a:lnTo>
                  <a:lnTo>
                    <a:pt x="0" y="1945606"/>
                  </a:lnTo>
                  <a:lnTo>
                    <a:pt x="0" y="0"/>
                  </a:lnTo>
                  <a:close/>
                </a:path>
              </a:pathLst>
            </a:custGeom>
            <a:blipFill>
              <a:blip r:embed="rId3"/>
              <a:stretch>
                <a:fillRect l="-553" t="-303952" r="-17438" b="-465582"/>
              </a:stretch>
            </a:blipFill>
          </p:spPr>
        </p:sp>
        <p:sp>
          <p:nvSpPr>
            <p:cNvPr id="5" name="TextBox 5"/>
            <p:cNvSpPr txBox="1"/>
            <p:nvPr/>
          </p:nvSpPr>
          <p:spPr>
            <a:xfrm>
              <a:off x="240941" y="-38100"/>
              <a:ext cx="23455747" cy="2304288"/>
            </a:xfrm>
            <a:prstGeom prst="rect">
              <a:avLst/>
            </a:prstGeom>
          </p:spPr>
          <p:txBody>
            <a:bodyPr lIns="0" tIns="0" rIns="0" bIns="0" rtlCol="0" anchor="t">
              <a:spAutoFit/>
            </a:bodyPr>
            <a:lstStyle/>
            <a:p>
              <a:pPr>
                <a:lnSpc>
                  <a:spcPts val="3359"/>
                </a:lnSpc>
              </a:pPr>
              <a:endParaRPr/>
            </a:p>
            <a:p>
              <a:pPr marL="0" lvl="0" indent="0">
                <a:lnSpc>
                  <a:spcPts val="3528"/>
                </a:lnSpc>
                <a:spcBef>
                  <a:spcPct val="0"/>
                </a:spcBef>
              </a:pPr>
              <a:r>
                <a:rPr lang="en-US" sz="2520">
                  <a:solidFill>
                    <a:srgbClr val="000000"/>
                  </a:solidFill>
                  <a:latin typeface="Canva Sans"/>
                </a:rPr>
                <a:t>Since the </a:t>
              </a:r>
              <a:r>
                <a:rPr lang="en-US" sz="2520">
                  <a:solidFill>
                    <a:srgbClr val="000000"/>
                  </a:solidFill>
                  <a:latin typeface="Canva Sans Bold"/>
                </a:rPr>
                <a:t>coefficients for SDP, SDP2, and SDP3 </a:t>
              </a:r>
              <a:r>
                <a:rPr lang="en-US" sz="2520">
                  <a:solidFill>
                    <a:srgbClr val="000000"/>
                  </a:solidFill>
                  <a:latin typeface="Canva Sans"/>
                </a:rPr>
                <a:t>are highly </a:t>
              </a:r>
              <a:r>
                <a:rPr lang="en-US" sz="2520">
                  <a:solidFill>
                    <a:srgbClr val="000000"/>
                  </a:solidFill>
                  <a:latin typeface="Canva Sans Bold"/>
                </a:rPr>
                <a:t>correlated </a:t>
              </a:r>
              <a:r>
                <a:rPr lang="en-US" sz="2520">
                  <a:solidFill>
                    <a:srgbClr val="000000"/>
                  </a:solidFill>
                  <a:latin typeface="Canva Sans"/>
                </a:rPr>
                <a:t>with each other, it’s difficult to interpret each coefficient individually. However, considering other </a:t>
              </a:r>
              <a:r>
                <a:rPr lang="en-US" sz="2520">
                  <a:solidFill>
                    <a:srgbClr val="000000"/>
                  </a:solidFill>
                  <a:latin typeface="Canva Sans Bold"/>
                </a:rPr>
                <a:t>independent variables</a:t>
              </a:r>
              <a:r>
                <a:rPr lang="en-US" sz="2520">
                  <a:solidFill>
                    <a:srgbClr val="000000"/>
                  </a:solidFill>
                  <a:latin typeface="Canva Sans"/>
                </a:rPr>
                <a:t> such as </a:t>
              </a:r>
              <a:r>
                <a:rPr lang="en-US" sz="2520">
                  <a:solidFill>
                    <a:srgbClr val="000000"/>
                  </a:solidFill>
                  <a:latin typeface="Canva Sans Bold"/>
                </a:rPr>
                <a:t>Gini </a:t>
              </a:r>
              <a:r>
                <a:rPr lang="en-US" sz="2520">
                  <a:solidFill>
                    <a:srgbClr val="000000"/>
                  </a:solidFill>
                  <a:latin typeface="Canva Sans"/>
                </a:rPr>
                <a:t>to be constant, we can rewrite the equation as:</a:t>
              </a:r>
            </a:p>
          </p:txBody>
        </p:sp>
      </p:grpSp>
      <p:sp>
        <p:nvSpPr>
          <p:cNvPr id="6" name="Freeform 6"/>
          <p:cNvSpPr/>
          <p:nvPr/>
        </p:nvSpPr>
        <p:spPr>
          <a:xfrm>
            <a:off x="182719" y="3351275"/>
            <a:ext cx="17922563" cy="2425951"/>
          </a:xfrm>
          <a:custGeom>
            <a:avLst/>
            <a:gdLst/>
            <a:ahLst/>
            <a:cxnLst/>
            <a:rect l="l" t="t" r="r" b="b"/>
            <a:pathLst>
              <a:path w="17922563" h="2425951">
                <a:moveTo>
                  <a:pt x="0" y="0"/>
                </a:moveTo>
                <a:lnTo>
                  <a:pt x="17922562" y="0"/>
                </a:lnTo>
                <a:lnTo>
                  <a:pt x="17922562" y="2425951"/>
                </a:lnTo>
                <a:lnTo>
                  <a:pt x="0" y="2425951"/>
                </a:lnTo>
                <a:lnTo>
                  <a:pt x="0" y="0"/>
                </a:lnTo>
                <a:close/>
              </a:path>
            </a:pathLst>
          </a:custGeom>
          <a:blipFill>
            <a:blip r:embed="rId3"/>
            <a:stretch>
              <a:fillRect l="-630" t="-208234" r="-17361" b="-214789"/>
            </a:stretch>
          </a:blipFill>
        </p:spPr>
      </p:sp>
      <p:sp>
        <p:nvSpPr>
          <p:cNvPr id="7" name="Freeform 7"/>
          <p:cNvSpPr/>
          <p:nvPr/>
        </p:nvSpPr>
        <p:spPr>
          <a:xfrm>
            <a:off x="8164297" y="6091551"/>
            <a:ext cx="9940985" cy="3773414"/>
          </a:xfrm>
          <a:custGeom>
            <a:avLst/>
            <a:gdLst/>
            <a:ahLst/>
            <a:cxnLst/>
            <a:rect l="l" t="t" r="r" b="b"/>
            <a:pathLst>
              <a:path w="9940985" h="3773414">
                <a:moveTo>
                  <a:pt x="0" y="0"/>
                </a:moveTo>
                <a:lnTo>
                  <a:pt x="9940984" y="0"/>
                </a:lnTo>
                <a:lnTo>
                  <a:pt x="9940984" y="3773414"/>
                </a:lnTo>
                <a:lnTo>
                  <a:pt x="0" y="3773414"/>
                </a:lnTo>
                <a:lnTo>
                  <a:pt x="0" y="0"/>
                </a:lnTo>
                <a:close/>
              </a:path>
            </a:pathLst>
          </a:custGeom>
          <a:blipFill>
            <a:blip r:embed="rId3"/>
            <a:stretch>
              <a:fillRect l="-82644" t="-133875" r="-30082" b="-102380"/>
            </a:stretch>
          </a:blipFill>
        </p:spPr>
      </p:sp>
      <p:grpSp>
        <p:nvGrpSpPr>
          <p:cNvPr id="8" name="Group 8"/>
          <p:cNvGrpSpPr/>
          <p:nvPr/>
        </p:nvGrpSpPr>
        <p:grpSpPr>
          <a:xfrm>
            <a:off x="363424" y="3456696"/>
            <a:ext cx="9820926" cy="480241"/>
            <a:chOff x="0" y="0"/>
            <a:chExt cx="13094568" cy="640321"/>
          </a:xfrm>
        </p:grpSpPr>
        <p:sp>
          <p:nvSpPr>
            <p:cNvPr id="9" name="Freeform 9"/>
            <p:cNvSpPr/>
            <p:nvPr/>
          </p:nvSpPr>
          <p:spPr>
            <a:xfrm>
              <a:off x="0" y="0"/>
              <a:ext cx="13094568" cy="640321"/>
            </a:xfrm>
            <a:custGeom>
              <a:avLst/>
              <a:gdLst/>
              <a:ahLst/>
              <a:cxnLst/>
              <a:rect l="l" t="t" r="r" b="b"/>
              <a:pathLst>
                <a:path w="13094568" h="640321">
                  <a:moveTo>
                    <a:pt x="0" y="0"/>
                  </a:moveTo>
                  <a:lnTo>
                    <a:pt x="13094568" y="0"/>
                  </a:lnTo>
                  <a:lnTo>
                    <a:pt x="13094568" y="640321"/>
                  </a:lnTo>
                  <a:lnTo>
                    <a:pt x="0" y="640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0" name="Group 10"/>
          <p:cNvGrpSpPr/>
          <p:nvPr/>
        </p:nvGrpSpPr>
        <p:grpSpPr>
          <a:xfrm>
            <a:off x="10184350" y="3506417"/>
            <a:ext cx="7770884" cy="430520"/>
            <a:chOff x="0" y="0"/>
            <a:chExt cx="10361179" cy="574027"/>
          </a:xfrm>
        </p:grpSpPr>
        <p:sp>
          <p:nvSpPr>
            <p:cNvPr id="11" name="Freeform 11"/>
            <p:cNvSpPr/>
            <p:nvPr/>
          </p:nvSpPr>
          <p:spPr>
            <a:xfrm>
              <a:off x="0" y="0"/>
              <a:ext cx="10361179" cy="574027"/>
            </a:xfrm>
            <a:custGeom>
              <a:avLst/>
              <a:gdLst/>
              <a:ahLst/>
              <a:cxnLst/>
              <a:rect l="l" t="t" r="r" b="b"/>
              <a:pathLst>
                <a:path w="10361179" h="574027">
                  <a:moveTo>
                    <a:pt x="0" y="0"/>
                  </a:moveTo>
                  <a:lnTo>
                    <a:pt x="10361179" y="0"/>
                  </a:lnTo>
                  <a:lnTo>
                    <a:pt x="10361179" y="574027"/>
                  </a:lnTo>
                  <a:lnTo>
                    <a:pt x="0" y="5740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2" name="TextBox 12"/>
          <p:cNvSpPr txBox="1"/>
          <p:nvPr/>
        </p:nvSpPr>
        <p:spPr>
          <a:xfrm>
            <a:off x="4058412" y="4165537"/>
            <a:ext cx="10090755" cy="280886"/>
          </a:xfrm>
          <a:prstGeom prst="rect">
            <a:avLst/>
          </a:prstGeom>
        </p:spPr>
        <p:txBody>
          <a:bodyPr lIns="0" tIns="0" rIns="0" bIns="0" rtlCol="0" anchor="t">
            <a:spAutoFit/>
          </a:bodyPr>
          <a:lstStyle/>
          <a:p>
            <a:pPr marL="0" lvl="0" indent="0" algn="ctr">
              <a:lnSpc>
                <a:spcPts val="2418"/>
              </a:lnSpc>
              <a:spcBef>
                <a:spcPct val="0"/>
              </a:spcBef>
            </a:pPr>
            <a:r>
              <a:rPr lang="en-US" sz="1727">
                <a:solidFill>
                  <a:srgbClr val="000000"/>
                </a:solidFill>
                <a:latin typeface="Canva Sans"/>
              </a:rPr>
              <a:t>Now, taking the partial derivative of GWQ with respect to SDP , we get:</a:t>
            </a:r>
          </a:p>
        </p:txBody>
      </p:sp>
      <p:grpSp>
        <p:nvGrpSpPr>
          <p:cNvPr id="13" name="Group 13"/>
          <p:cNvGrpSpPr/>
          <p:nvPr/>
        </p:nvGrpSpPr>
        <p:grpSpPr>
          <a:xfrm>
            <a:off x="527331" y="4446423"/>
            <a:ext cx="7432183" cy="1052893"/>
            <a:chOff x="0" y="0"/>
            <a:chExt cx="9909577" cy="1403857"/>
          </a:xfrm>
        </p:grpSpPr>
        <p:sp>
          <p:nvSpPr>
            <p:cNvPr id="14" name="Freeform 14"/>
            <p:cNvSpPr/>
            <p:nvPr/>
          </p:nvSpPr>
          <p:spPr>
            <a:xfrm>
              <a:off x="0" y="0"/>
              <a:ext cx="9909577" cy="1403857"/>
            </a:xfrm>
            <a:custGeom>
              <a:avLst/>
              <a:gdLst/>
              <a:ahLst/>
              <a:cxnLst/>
              <a:rect l="l" t="t" r="r" b="b"/>
              <a:pathLst>
                <a:path w="9909577" h="1403857">
                  <a:moveTo>
                    <a:pt x="0" y="0"/>
                  </a:moveTo>
                  <a:lnTo>
                    <a:pt x="9909577" y="0"/>
                  </a:lnTo>
                  <a:lnTo>
                    <a:pt x="9909577" y="1403857"/>
                  </a:lnTo>
                  <a:lnTo>
                    <a:pt x="0" y="14038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15" name="Group 15"/>
          <p:cNvGrpSpPr/>
          <p:nvPr/>
        </p:nvGrpSpPr>
        <p:grpSpPr>
          <a:xfrm>
            <a:off x="7822963" y="4752877"/>
            <a:ext cx="6315095" cy="439986"/>
            <a:chOff x="0" y="0"/>
            <a:chExt cx="8420127" cy="586648"/>
          </a:xfrm>
        </p:grpSpPr>
        <p:sp>
          <p:nvSpPr>
            <p:cNvPr id="16" name="Freeform 16"/>
            <p:cNvSpPr/>
            <p:nvPr/>
          </p:nvSpPr>
          <p:spPr>
            <a:xfrm>
              <a:off x="0" y="0"/>
              <a:ext cx="8420127" cy="586648"/>
            </a:xfrm>
            <a:custGeom>
              <a:avLst/>
              <a:gdLst/>
              <a:ahLst/>
              <a:cxnLst/>
              <a:rect l="l" t="t" r="r" b="b"/>
              <a:pathLst>
                <a:path w="8420127" h="586648">
                  <a:moveTo>
                    <a:pt x="0" y="0"/>
                  </a:moveTo>
                  <a:lnTo>
                    <a:pt x="8420127" y="0"/>
                  </a:lnTo>
                  <a:lnTo>
                    <a:pt x="8420127" y="586648"/>
                  </a:lnTo>
                  <a:lnTo>
                    <a:pt x="0" y="5866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17" name="Group 17"/>
          <p:cNvGrpSpPr/>
          <p:nvPr/>
        </p:nvGrpSpPr>
        <p:grpSpPr>
          <a:xfrm>
            <a:off x="14138059" y="4676628"/>
            <a:ext cx="1989053" cy="592484"/>
            <a:chOff x="0" y="0"/>
            <a:chExt cx="2652070" cy="789978"/>
          </a:xfrm>
        </p:grpSpPr>
        <p:sp>
          <p:nvSpPr>
            <p:cNvPr id="18" name="Freeform 18"/>
            <p:cNvSpPr/>
            <p:nvPr/>
          </p:nvSpPr>
          <p:spPr>
            <a:xfrm>
              <a:off x="0" y="0"/>
              <a:ext cx="2652070" cy="789978"/>
            </a:xfrm>
            <a:custGeom>
              <a:avLst/>
              <a:gdLst/>
              <a:ahLst/>
              <a:cxnLst/>
              <a:rect l="l" t="t" r="r" b="b"/>
              <a:pathLst>
                <a:path w="2652070" h="789978">
                  <a:moveTo>
                    <a:pt x="0" y="0"/>
                  </a:moveTo>
                  <a:lnTo>
                    <a:pt x="2652070" y="0"/>
                  </a:lnTo>
                  <a:lnTo>
                    <a:pt x="2652070" y="789978"/>
                  </a:lnTo>
                  <a:lnTo>
                    <a:pt x="0" y="78997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grpSp>
        <p:nvGrpSpPr>
          <p:cNvPr id="19" name="Group 19"/>
          <p:cNvGrpSpPr/>
          <p:nvPr/>
        </p:nvGrpSpPr>
        <p:grpSpPr>
          <a:xfrm>
            <a:off x="16201929" y="4600379"/>
            <a:ext cx="1540458" cy="592484"/>
            <a:chOff x="0" y="0"/>
            <a:chExt cx="2053944" cy="789978"/>
          </a:xfrm>
        </p:grpSpPr>
        <p:sp>
          <p:nvSpPr>
            <p:cNvPr id="20" name="Freeform 20"/>
            <p:cNvSpPr/>
            <p:nvPr/>
          </p:nvSpPr>
          <p:spPr>
            <a:xfrm>
              <a:off x="0" y="0"/>
              <a:ext cx="2053944" cy="789978"/>
            </a:xfrm>
            <a:custGeom>
              <a:avLst/>
              <a:gdLst/>
              <a:ahLst/>
              <a:cxnLst/>
              <a:rect l="l" t="t" r="r" b="b"/>
              <a:pathLst>
                <a:path w="2053944" h="789978">
                  <a:moveTo>
                    <a:pt x="0" y="0"/>
                  </a:moveTo>
                  <a:lnTo>
                    <a:pt x="2053944" y="0"/>
                  </a:lnTo>
                  <a:lnTo>
                    <a:pt x="2053944" y="789978"/>
                  </a:lnTo>
                  <a:lnTo>
                    <a:pt x="0" y="789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21" name="Freeform 21"/>
          <p:cNvSpPr/>
          <p:nvPr/>
        </p:nvSpPr>
        <p:spPr>
          <a:xfrm>
            <a:off x="182719" y="6062976"/>
            <a:ext cx="7776795" cy="3801989"/>
          </a:xfrm>
          <a:custGeom>
            <a:avLst/>
            <a:gdLst/>
            <a:ahLst/>
            <a:cxnLst/>
            <a:rect l="l" t="t" r="r" b="b"/>
            <a:pathLst>
              <a:path w="7776795" h="3801989">
                <a:moveTo>
                  <a:pt x="0" y="0"/>
                </a:moveTo>
                <a:lnTo>
                  <a:pt x="7776795" y="0"/>
                </a:lnTo>
                <a:lnTo>
                  <a:pt x="7776795" y="3801989"/>
                </a:lnTo>
                <a:lnTo>
                  <a:pt x="0" y="3801989"/>
                </a:lnTo>
                <a:lnTo>
                  <a:pt x="0" y="0"/>
                </a:lnTo>
                <a:close/>
              </a:path>
            </a:pathLst>
          </a:custGeom>
          <a:blipFill>
            <a:blip r:embed="rId16"/>
            <a:stretch>
              <a:fillRect/>
            </a:stretch>
          </a:blipFill>
        </p:spPr>
      </p:sp>
      <p:sp>
        <p:nvSpPr>
          <p:cNvPr id="22" name="TextBox 22"/>
          <p:cNvSpPr txBox="1"/>
          <p:nvPr/>
        </p:nvSpPr>
        <p:spPr>
          <a:xfrm>
            <a:off x="8389670" y="6358251"/>
            <a:ext cx="9565565" cy="4917603"/>
          </a:xfrm>
          <a:prstGeom prst="rect">
            <a:avLst/>
          </a:prstGeom>
        </p:spPr>
        <p:txBody>
          <a:bodyPr lIns="0" tIns="0" rIns="0" bIns="0" rtlCol="0" anchor="t">
            <a:spAutoFit/>
          </a:bodyPr>
          <a:lstStyle/>
          <a:p>
            <a:pPr algn="just">
              <a:lnSpc>
                <a:spcPts val="3525"/>
              </a:lnSpc>
            </a:pPr>
            <a:r>
              <a:rPr lang="en-US" sz="2518">
                <a:solidFill>
                  <a:srgbClr val="000000"/>
                </a:solidFill>
                <a:latin typeface="Canva Sans"/>
              </a:rPr>
              <a:t>This implies that for a </a:t>
            </a:r>
            <a:r>
              <a:rPr lang="en-US" sz="2518">
                <a:solidFill>
                  <a:srgbClr val="000000"/>
                </a:solidFill>
                <a:latin typeface="Canva Sans Bold"/>
              </a:rPr>
              <a:t>one-unit increase in SDP</a:t>
            </a:r>
            <a:r>
              <a:rPr lang="en-US" sz="2518">
                <a:solidFill>
                  <a:srgbClr val="000000"/>
                </a:solidFill>
                <a:latin typeface="Canva Sans"/>
              </a:rPr>
              <a:t> in the year </a:t>
            </a:r>
            <a:r>
              <a:rPr lang="en-US" sz="2518">
                <a:solidFill>
                  <a:srgbClr val="000000"/>
                </a:solidFill>
                <a:latin typeface="Canva Sans Bold"/>
              </a:rPr>
              <a:t>2005</a:t>
            </a:r>
            <a:r>
              <a:rPr lang="en-US" sz="2518">
                <a:solidFill>
                  <a:srgbClr val="000000"/>
                </a:solidFill>
                <a:latin typeface="Canva Sans"/>
              </a:rPr>
              <a:t>, holding other variables </a:t>
            </a:r>
            <a:r>
              <a:rPr lang="en-US" sz="2518">
                <a:solidFill>
                  <a:srgbClr val="000000"/>
                </a:solidFill>
                <a:latin typeface="Canva Sans Bold"/>
              </a:rPr>
              <a:t>constant</a:t>
            </a:r>
            <a:r>
              <a:rPr lang="en-US" sz="2518">
                <a:solidFill>
                  <a:srgbClr val="000000"/>
                </a:solidFill>
                <a:latin typeface="Canva Sans"/>
              </a:rPr>
              <a:t>, the </a:t>
            </a:r>
            <a:r>
              <a:rPr lang="en-US" sz="2518">
                <a:solidFill>
                  <a:srgbClr val="000000"/>
                </a:solidFill>
                <a:latin typeface="Canva Sans Bold"/>
              </a:rPr>
              <a:t>GWQ </a:t>
            </a:r>
            <a:r>
              <a:rPr lang="en-US" sz="2518">
                <a:solidFill>
                  <a:srgbClr val="000000"/>
                </a:solidFill>
                <a:latin typeface="Canva Sans"/>
              </a:rPr>
              <a:t>is expected to change by the sum of the coefficients </a:t>
            </a:r>
            <a:r>
              <a:rPr lang="en-US" sz="2518">
                <a:solidFill>
                  <a:srgbClr val="000000"/>
                </a:solidFill>
                <a:latin typeface="Canva Sans Bold"/>
              </a:rPr>
              <a:t>β1, β26</a:t>
            </a:r>
            <a:r>
              <a:rPr lang="en-US" sz="2518">
                <a:solidFill>
                  <a:srgbClr val="000000"/>
                </a:solidFill>
                <a:latin typeface="Canva Sans"/>
              </a:rPr>
              <a:t>, plus </a:t>
            </a:r>
            <a:r>
              <a:rPr lang="en-US" sz="2518">
                <a:solidFill>
                  <a:srgbClr val="000000"/>
                </a:solidFill>
                <a:latin typeface="Canva Sans Bold"/>
              </a:rPr>
              <a:t>twice </a:t>
            </a:r>
            <a:r>
              <a:rPr lang="en-US" sz="2518">
                <a:solidFill>
                  <a:srgbClr val="000000"/>
                </a:solidFill>
                <a:latin typeface="Canva Sans"/>
              </a:rPr>
              <a:t>the sum of the coefficients </a:t>
            </a:r>
            <a:r>
              <a:rPr lang="en-US" sz="2518">
                <a:solidFill>
                  <a:srgbClr val="000000"/>
                </a:solidFill>
                <a:latin typeface="Canva Sans Bold"/>
              </a:rPr>
              <a:t>β2, β27</a:t>
            </a:r>
            <a:r>
              <a:rPr lang="en-US" sz="2518">
                <a:solidFill>
                  <a:srgbClr val="000000"/>
                </a:solidFill>
                <a:latin typeface="Canva Sans"/>
              </a:rPr>
              <a:t>, times the value of </a:t>
            </a:r>
            <a:r>
              <a:rPr lang="en-US" sz="2518">
                <a:solidFill>
                  <a:srgbClr val="000000"/>
                </a:solidFill>
                <a:latin typeface="Canva Sans Bold"/>
              </a:rPr>
              <a:t>SDP</a:t>
            </a:r>
            <a:r>
              <a:rPr lang="en-US" sz="2518">
                <a:solidFill>
                  <a:srgbClr val="000000"/>
                </a:solidFill>
                <a:latin typeface="Canva Sans"/>
              </a:rPr>
              <a:t>, plus</a:t>
            </a:r>
            <a:r>
              <a:rPr lang="en-US" sz="2518">
                <a:solidFill>
                  <a:srgbClr val="000000"/>
                </a:solidFill>
                <a:latin typeface="Canva Sans Bold"/>
              </a:rPr>
              <a:t> three times</a:t>
            </a:r>
            <a:r>
              <a:rPr lang="en-US" sz="2518">
                <a:solidFill>
                  <a:srgbClr val="000000"/>
                </a:solidFill>
                <a:latin typeface="Canva Sans"/>
              </a:rPr>
              <a:t> the sum of the coefficients </a:t>
            </a:r>
            <a:r>
              <a:rPr lang="en-US" sz="2518">
                <a:solidFill>
                  <a:srgbClr val="000000"/>
                </a:solidFill>
                <a:latin typeface="Canva Sans Bold"/>
              </a:rPr>
              <a:t>β3, β28</a:t>
            </a:r>
            <a:r>
              <a:rPr lang="en-US" sz="2518">
                <a:solidFill>
                  <a:srgbClr val="000000"/>
                </a:solidFill>
                <a:latin typeface="Canva Sans"/>
              </a:rPr>
              <a:t>, times the </a:t>
            </a:r>
            <a:r>
              <a:rPr lang="en-US" sz="2518">
                <a:solidFill>
                  <a:srgbClr val="000000"/>
                </a:solidFill>
                <a:latin typeface="Canva Sans Bold"/>
              </a:rPr>
              <a:t>square </a:t>
            </a:r>
            <a:r>
              <a:rPr lang="en-US" sz="2518">
                <a:solidFill>
                  <a:srgbClr val="000000"/>
                </a:solidFill>
                <a:latin typeface="Canva Sans"/>
              </a:rPr>
              <a:t>of the value of </a:t>
            </a:r>
            <a:r>
              <a:rPr lang="en-US" sz="2518">
                <a:solidFill>
                  <a:srgbClr val="000000"/>
                </a:solidFill>
                <a:latin typeface="Canva Sans Bold"/>
              </a:rPr>
              <a:t>SDP</a:t>
            </a:r>
            <a:r>
              <a:rPr lang="en-US" sz="2518">
                <a:solidFill>
                  <a:srgbClr val="000000"/>
                </a:solidFill>
                <a:latin typeface="Canva Sans"/>
              </a:rPr>
              <a:t>.</a:t>
            </a:r>
          </a:p>
          <a:p>
            <a:pPr algn="just">
              <a:lnSpc>
                <a:spcPts val="3525"/>
              </a:lnSpc>
            </a:pPr>
            <a:endParaRPr lang="en-US" sz="2518">
              <a:solidFill>
                <a:srgbClr val="000000"/>
              </a:solidFill>
              <a:latin typeface="Canva Sans"/>
            </a:endParaRPr>
          </a:p>
          <a:p>
            <a:pPr algn="just">
              <a:lnSpc>
                <a:spcPts val="3525"/>
              </a:lnSpc>
            </a:pPr>
            <a:endParaRPr lang="en-US" sz="2518">
              <a:solidFill>
                <a:srgbClr val="000000"/>
              </a:solidFill>
              <a:latin typeface="Canva Sans"/>
            </a:endParaRPr>
          </a:p>
          <a:p>
            <a:pPr algn="just">
              <a:lnSpc>
                <a:spcPts val="3525"/>
              </a:lnSpc>
            </a:pPr>
            <a:endParaRPr lang="en-US" sz="2518">
              <a:solidFill>
                <a:srgbClr val="000000"/>
              </a:solidFill>
              <a:latin typeface="Canva Sans"/>
            </a:endParaRPr>
          </a:p>
          <a:p>
            <a:pPr algn="just">
              <a:lnSpc>
                <a:spcPts val="3525"/>
              </a:lnSpc>
            </a:pPr>
            <a:endParaRPr lang="en-US" sz="2518">
              <a:solidFill>
                <a:srgbClr val="000000"/>
              </a:solidFill>
              <a:latin typeface="Canva Sans"/>
            </a:endParaRPr>
          </a:p>
          <a:p>
            <a:pPr marL="0" lvl="0" indent="0" algn="just">
              <a:lnSpc>
                <a:spcPts val="3525"/>
              </a:lnSpc>
              <a:spcBef>
                <a:spcPct val="0"/>
              </a:spcBef>
            </a:pPr>
            <a:endParaRPr lang="en-US" sz="2518">
              <a:solidFill>
                <a:srgbClr val="000000"/>
              </a:solidFill>
              <a:latin typeface="Canva Sans"/>
            </a:endParaRPr>
          </a:p>
        </p:txBody>
      </p:sp>
      <p:sp>
        <p:nvSpPr>
          <p:cNvPr id="23" name="TextBox 23"/>
          <p:cNvSpPr txBox="1"/>
          <p:nvPr/>
        </p:nvSpPr>
        <p:spPr>
          <a:xfrm>
            <a:off x="3452869" y="141605"/>
            <a:ext cx="1052500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Interpreting Coeffecients of SDP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a:off x="1539154" y="347731"/>
            <a:ext cx="15720146" cy="9591537"/>
          </a:xfrm>
          <a:custGeom>
            <a:avLst/>
            <a:gdLst/>
            <a:ahLst/>
            <a:cxnLst/>
            <a:rect l="l" t="t" r="r" b="b"/>
            <a:pathLst>
              <a:path w="15720146" h="9591537">
                <a:moveTo>
                  <a:pt x="0" y="0"/>
                </a:moveTo>
                <a:lnTo>
                  <a:pt x="15720146" y="0"/>
                </a:lnTo>
                <a:lnTo>
                  <a:pt x="15720146" y="9591538"/>
                </a:lnTo>
                <a:lnTo>
                  <a:pt x="0" y="9591538"/>
                </a:lnTo>
                <a:lnTo>
                  <a:pt x="0" y="0"/>
                </a:lnTo>
                <a:close/>
              </a:path>
            </a:pathLst>
          </a:custGeom>
          <a:blipFill>
            <a:blip r:embed="rId3"/>
            <a:stretch>
              <a:fillRect l="-10504" t="-47776" r="-39770"/>
            </a:stretch>
          </a:blipFill>
        </p:spPr>
      </p:sp>
      <p:sp>
        <p:nvSpPr>
          <p:cNvPr id="4" name="Freeform 4"/>
          <p:cNvSpPr/>
          <p:nvPr/>
        </p:nvSpPr>
        <p:spPr>
          <a:xfrm rot="-9856270">
            <a:off x="-1046649" y="9194069"/>
            <a:ext cx="5657659" cy="4654242"/>
          </a:xfrm>
          <a:custGeom>
            <a:avLst/>
            <a:gdLst/>
            <a:ahLst/>
            <a:cxnLst/>
            <a:rect l="l" t="t" r="r" b="b"/>
            <a:pathLst>
              <a:path w="5657659" h="4654242">
                <a:moveTo>
                  <a:pt x="0" y="0"/>
                </a:moveTo>
                <a:lnTo>
                  <a:pt x="5657659" y="0"/>
                </a:lnTo>
                <a:lnTo>
                  <a:pt x="5657659" y="4654242"/>
                </a:lnTo>
                <a:lnTo>
                  <a:pt x="0" y="4654242"/>
                </a:lnTo>
                <a:lnTo>
                  <a:pt x="0" y="0"/>
                </a:lnTo>
                <a:close/>
              </a:path>
            </a:pathLst>
          </a:custGeom>
          <a:blipFill>
            <a:blip r:embed="rId4"/>
            <a:stretch>
              <a:fillRect t="-157268"/>
            </a:stretch>
          </a:blipFill>
        </p:spPr>
      </p:sp>
      <p:sp>
        <p:nvSpPr>
          <p:cNvPr id="5" name="Freeform 5"/>
          <p:cNvSpPr/>
          <p:nvPr/>
        </p:nvSpPr>
        <p:spPr>
          <a:xfrm rot="5400000">
            <a:off x="310207" y="2018800"/>
            <a:ext cx="2199610" cy="744337"/>
          </a:xfrm>
          <a:custGeom>
            <a:avLst/>
            <a:gdLst/>
            <a:ahLst/>
            <a:cxnLst/>
            <a:rect l="l" t="t" r="r" b="b"/>
            <a:pathLst>
              <a:path w="2199610" h="744337">
                <a:moveTo>
                  <a:pt x="0" y="0"/>
                </a:moveTo>
                <a:lnTo>
                  <a:pt x="2199610" y="0"/>
                </a:lnTo>
                <a:lnTo>
                  <a:pt x="2199610" y="744337"/>
                </a:lnTo>
                <a:lnTo>
                  <a:pt x="0" y="744337"/>
                </a:lnTo>
                <a:lnTo>
                  <a:pt x="0" y="0"/>
                </a:lnTo>
                <a:close/>
              </a:path>
            </a:pathLst>
          </a:custGeom>
          <a:blipFill>
            <a:blip r:embed="rId5"/>
            <a:stretch>
              <a:fillRect l="-771" t="-3818" r="-134617" b="-43997"/>
            </a:stretch>
          </a:blipFill>
        </p:spPr>
      </p:sp>
      <p:grpSp>
        <p:nvGrpSpPr>
          <p:cNvPr id="6" name="Group 6"/>
          <p:cNvGrpSpPr/>
          <p:nvPr/>
        </p:nvGrpSpPr>
        <p:grpSpPr>
          <a:xfrm>
            <a:off x="2022274" y="1764654"/>
            <a:ext cx="14753905" cy="3063157"/>
            <a:chOff x="0" y="0"/>
            <a:chExt cx="19671873" cy="4084210"/>
          </a:xfrm>
        </p:grpSpPr>
        <p:sp>
          <p:nvSpPr>
            <p:cNvPr id="7" name="Freeform 7"/>
            <p:cNvSpPr/>
            <p:nvPr/>
          </p:nvSpPr>
          <p:spPr>
            <a:xfrm>
              <a:off x="0" y="0"/>
              <a:ext cx="19671873" cy="4084210"/>
            </a:xfrm>
            <a:custGeom>
              <a:avLst/>
              <a:gdLst/>
              <a:ahLst/>
              <a:cxnLst/>
              <a:rect l="l" t="t" r="r" b="b"/>
              <a:pathLst>
                <a:path w="19671873" h="4084210">
                  <a:moveTo>
                    <a:pt x="0" y="0"/>
                  </a:moveTo>
                  <a:lnTo>
                    <a:pt x="19671873" y="0"/>
                  </a:lnTo>
                  <a:lnTo>
                    <a:pt x="19671873" y="4084210"/>
                  </a:lnTo>
                  <a:lnTo>
                    <a:pt x="0" y="40842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8" name="TextBox 8"/>
          <p:cNvSpPr txBox="1"/>
          <p:nvPr/>
        </p:nvSpPr>
        <p:spPr>
          <a:xfrm>
            <a:off x="3453696" y="476699"/>
            <a:ext cx="12236774" cy="1046851"/>
          </a:xfrm>
          <a:prstGeom prst="rect">
            <a:avLst/>
          </a:prstGeom>
        </p:spPr>
        <p:txBody>
          <a:bodyPr lIns="0" tIns="0" rIns="0" bIns="0" rtlCol="0" anchor="t">
            <a:spAutoFit/>
          </a:bodyPr>
          <a:lstStyle/>
          <a:p>
            <a:pPr algn="ctr">
              <a:lnSpc>
                <a:spcPts val="4215"/>
              </a:lnSpc>
            </a:pPr>
            <a:r>
              <a:rPr lang="en-US" sz="3011">
                <a:solidFill>
                  <a:srgbClr val="000000"/>
                </a:solidFill>
                <a:latin typeface="Canva Sans Bold"/>
              </a:rPr>
              <a:t>Region-wise Kuznet Curve Analysis with Dummy Variables and Interaction Terms</a:t>
            </a:r>
          </a:p>
        </p:txBody>
      </p:sp>
      <p:sp>
        <p:nvSpPr>
          <p:cNvPr id="9" name="TextBox 9"/>
          <p:cNvSpPr txBox="1"/>
          <p:nvPr/>
        </p:nvSpPr>
        <p:spPr>
          <a:xfrm>
            <a:off x="1539154" y="4560695"/>
            <a:ext cx="15720146" cy="4697605"/>
          </a:xfrm>
          <a:prstGeom prst="rect">
            <a:avLst/>
          </a:prstGeom>
        </p:spPr>
        <p:txBody>
          <a:bodyPr lIns="0" tIns="0" rIns="0" bIns="0" rtlCol="0" anchor="t">
            <a:spAutoFit/>
          </a:bodyPr>
          <a:lstStyle/>
          <a:p>
            <a:pPr algn="ctr">
              <a:lnSpc>
                <a:spcPts val="2526"/>
              </a:lnSpc>
              <a:spcBef>
                <a:spcPct val="0"/>
              </a:spcBef>
            </a:pPr>
            <a:endParaRPr/>
          </a:p>
          <a:p>
            <a:pPr algn="ctr">
              <a:lnSpc>
                <a:spcPts val="2526"/>
              </a:lnSpc>
              <a:spcBef>
                <a:spcPct val="0"/>
              </a:spcBef>
            </a:pPr>
            <a:r>
              <a:rPr lang="en-US" sz="1804">
                <a:solidFill>
                  <a:srgbClr val="000000"/>
                </a:solidFill>
                <a:latin typeface="Canva Sans"/>
              </a:rPr>
              <a:t>In the regression model, </a:t>
            </a:r>
            <a:r>
              <a:rPr lang="en-US" sz="1804">
                <a:solidFill>
                  <a:srgbClr val="000000"/>
                </a:solidFill>
                <a:latin typeface="Canva Sans Bold"/>
              </a:rPr>
              <a:t>GWQ </a:t>
            </a:r>
            <a:r>
              <a:rPr lang="en-US" sz="1804">
                <a:solidFill>
                  <a:srgbClr val="000000"/>
                </a:solidFill>
                <a:latin typeface="Canva Sans"/>
              </a:rPr>
              <a:t> is the dependent variable. </a:t>
            </a:r>
          </a:p>
          <a:p>
            <a:pPr algn="ctr">
              <a:lnSpc>
                <a:spcPts val="2526"/>
              </a:lnSpc>
              <a:spcBef>
                <a:spcPct val="0"/>
              </a:spcBef>
            </a:pPr>
            <a:r>
              <a:rPr lang="en-US" sz="1804">
                <a:solidFill>
                  <a:srgbClr val="000000"/>
                </a:solidFill>
                <a:latin typeface="Canva Sans Bold"/>
              </a:rPr>
              <a:t>β0 </a:t>
            </a:r>
            <a:r>
              <a:rPr lang="en-US" sz="1804">
                <a:solidFill>
                  <a:srgbClr val="000000"/>
                </a:solidFill>
                <a:latin typeface="Canva Sans"/>
              </a:rPr>
              <a:t>is the intercept. </a:t>
            </a:r>
            <a:r>
              <a:rPr lang="en-US" sz="1804">
                <a:solidFill>
                  <a:srgbClr val="000000"/>
                </a:solidFill>
                <a:latin typeface="Canva Sans Bold"/>
              </a:rPr>
              <a:t>β1</a:t>
            </a:r>
            <a:r>
              <a:rPr lang="en-US" sz="1804">
                <a:solidFill>
                  <a:srgbClr val="000000"/>
                </a:solidFill>
                <a:latin typeface="Canva Sans"/>
              </a:rPr>
              <a:t>, </a:t>
            </a:r>
            <a:r>
              <a:rPr lang="en-US" sz="1804">
                <a:solidFill>
                  <a:srgbClr val="000000"/>
                </a:solidFill>
                <a:latin typeface="Canva Sans Bold"/>
              </a:rPr>
              <a:t>β2</a:t>
            </a:r>
            <a:r>
              <a:rPr lang="en-US" sz="1804">
                <a:solidFill>
                  <a:srgbClr val="000000"/>
                </a:solidFill>
                <a:latin typeface="Canva Sans"/>
              </a:rPr>
              <a:t>, and </a:t>
            </a:r>
            <a:r>
              <a:rPr lang="en-US" sz="1804">
                <a:solidFill>
                  <a:srgbClr val="000000"/>
                </a:solidFill>
                <a:latin typeface="Canva Sans Bold"/>
              </a:rPr>
              <a:t>β3 </a:t>
            </a:r>
            <a:r>
              <a:rPr lang="en-US" sz="1804">
                <a:solidFill>
                  <a:srgbClr val="000000"/>
                </a:solidFill>
                <a:latin typeface="Canva Sans"/>
              </a:rPr>
              <a:t>are coefficients for the linear, quadratic, and cubic terms of SDP (Standardized Data Product) respectively. </a:t>
            </a:r>
            <a:r>
              <a:rPr lang="en-US" sz="1804">
                <a:solidFill>
                  <a:srgbClr val="000000"/>
                </a:solidFill>
                <a:latin typeface="Canva Sans Bold"/>
              </a:rPr>
              <a:t>β4 </a:t>
            </a:r>
            <a:r>
              <a:rPr lang="en-US" sz="1804">
                <a:solidFill>
                  <a:srgbClr val="000000"/>
                </a:solidFill>
                <a:latin typeface="Canva Sans"/>
              </a:rPr>
              <a:t>is the coefficient for the Gini coefficient.</a:t>
            </a:r>
          </a:p>
          <a:p>
            <a:pPr algn="ctr">
              <a:lnSpc>
                <a:spcPts val="2526"/>
              </a:lnSpc>
              <a:spcBef>
                <a:spcPct val="0"/>
              </a:spcBef>
            </a:pPr>
            <a:endParaRPr lang="en-US" sz="1804">
              <a:solidFill>
                <a:srgbClr val="000000"/>
              </a:solidFill>
              <a:latin typeface="Canva Sans"/>
            </a:endParaRPr>
          </a:p>
          <a:p>
            <a:pPr algn="ctr">
              <a:lnSpc>
                <a:spcPts val="2526"/>
              </a:lnSpc>
              <a:spcBef>
                <a:spcPct val="0"/>
              </a:spcBef>
            </a:pPr>
            <a:r>
              <a:rPr lang="en-US" sz="1804">
                <a:solidFill>
                  <a:srgbClr val="000000"/>
                </a:solidFill>
                <a:latin typeface="Canva Sans Bold"/>
              </a:rPr>
              <a:t>D_NorthEastern </a:t>
            </a:r>
            <a:r>
              <a:rPr lang="en-US" sz="1804">
                <a:solidFill>
                  <a:srgbClr val="000000"/>
                </a:solidFill>
                <a:latin typeface="Canva Sans"/>
              </a:rPr>
              <a:t>to  </a:t>
            </a:r>
            <a:r>
              <a:rPr lang="en-US" sz="1804">
                <a:solidFill>
                  <a:srgbClr val="000000"/>
                </a:solidFill>
                <a:latin typeface="Canva Sans Bold"/>
                <a:ea typeface="Canva Sans Bold"/>
              </a:rPr>
              <a:t>𝐷_Southern </a:t>
            </a:r>
            <a:r>
              <a:rPr lang="en-US" sz="1804">
                <a:solidFill>
                  <a:srgbClr val="000000"/>
                </a:solidFill>
                <a:latin typeface="Canva Sans"/>
              </a:rPr>
              <a:t>are dummy variables for the regions.</a:t>
            </a:r>
          </a:p>
          <a:p>
            <a:pPr algn="ctr">
              <a:lnSpc>
                <a:spcPts val="2526"/>
              </a:lnSpc>
              <a:spcBef>
                <a:spcPct val="0"/>
              </a:spcBef>
            </a:pPr>
            <a:endParaRPr lang="en-US" sz="1804">
              <a:solidFill>
                <a:srgbClr val="000000"/>
              </a:solidFill>
              <a:latin typeface="Canva Sans"/>
            </a:endParaRPr>
          </a:p>
          <a:p>
            <a:pPr algn="ctr">
              <a:lnSpc>
                <a:spcPts val="2526"/>
              </a:lnSpc>
              <a:spcBef>
                <a:spcPct val="0"/>
              </a:spcBef>
            </a:pPr>
            <a:r>
              <a:rPr lang="en-US" sz="1804">
                <a:solidFill>
                  <a:srgbClr val="000000"/>
                </a:solidFill>
                <a:latin typeface="Canva Sans Bold"/>
              </a:rPr>
              <a:t>β 5 </a:t>
            </a:r>
            <a:r>
              <a:rPr lang="en-US" sz="1804">
                <a:solidFill>
                  <a:srgbClr val="000000"/>
                </a:solidFill>
                <a:latin typeface="Canva Sans"/>
              </a:rPr>
              <a:t>to </a:t>
            </a:r>
            <a:r>
              <a:rPr lang="en-US" sz="1804">
                <a:solidFill>
                  <a:srgbClr val="000000"/>
                </a:solidFill>
                <a:latin typeface="Canva Sans Bold"/>
                <a:ea typeface="Canva Sans Bold"/>
              </a:rPr>
              <a:t>𝛽29</a:t>
            </a:r>
            <a:r>
              <a:rPr lang="en-US" sz="1804">
                <a:solidFill>
                  <a:srgbClr val="000000"/>
                </a:solidFill>
                <a:latin typeface="Canva Sans"/>
              </a:rPr>
              <a:t> are the coefficients associated with the </a:t>
            </a:r>
            <a:r>
              <a:rPr lang="en-US" sz="1804">
                <a:solidFill>
                  <a:srgbClr val="000000"/>
                </a:solidFill>
                <a:latin typeface="Canva Sans Bold"/>
              </a:rPr>
              <a:t>dummy variables</a:t>
            </a:r>
            <a:r>
              <a:rPr lang="en-US" sz="1804">
                <a:solidFill>
                  <a:srgbClr val="000000"/>
                </a:solidFill>
                <a:latin typeface="Canva Sans"/>
              </a:rPr>
              <a:t> and their interactions with </a:t>
            </a:r>
          </a:p>
          <a:p>
            <a:pPr algn="ctr">
              <a:lnSpc>
                <a:spcPts val="2526"/>
              </a:lnSpc>
              <a:spcBef>
                <a:spcPct val="0"/>
              </a:spcBef>
            </a:pPr>
            <a:r>
              <a:rPr lang="en-US" sz="1804">
                <a:solidFill>
                  <a:srgbClr val="000000"/>
                </a:solidFill>
                <a:latin typeface="Canva Sans Bold"/>
              </a:rPr>
              <a:t>SDP</a:t>
            </a:r>
            <a:r>
              <a:rPr lang="en-US" sz="1804">
                <a:solidFill>
                  <a:srgbClr val="000000"/>
                </a:solidFill>
                <a:latin typeface="Canva Sans"/>
              </a:rPr>
              <a:t>,</a:t>
            </a:r>
            <a:r>
              <a:rPr lang="en-US" sz="1804">
                <a:solidFill>
                  <a:srgbClr val="000000"/>
                </a:solidFill>
                <a:latin typeface="Canva Sans Bold"/>
              </a:rPr>
              <a:t>SDP^2</a:t>
            </a:r>
            <a:r>
              <a:rPr lang="en-US" sz="1804">
                <a:solidFill>
                  <a:srgbClr val="000000"/>
                </a:solidFill>
                <a:latin typeface="Canva Sans"/>
              </a:rPr>
              <a:t>,</a:t>
            </a:r>
            <a:r>
              <a:rPr lang="en-US" sz="1804">
                <a:solidFill>
                  <a:srgbClr val="000000"/>
                </a:solidFill>
                <a:latin typeface="Canva Sans Bold"/>
              </a:rPr>
              <a:t>SDP^3</a:t>
            </a:r>
            <a:r>
              <a:rPr lang="en-US" sz="1804">
                <a:solidFill>
                  <a:srgbClr val="000000"/>
                </a:solidFill>
                <a:latin typeface="Canva Sans"/>
              </a:rPr>
              <a:t>,Gini .</a:t>
            </a:r>
          </a:p>
          <a:p>
            <a:pPr algn="ctr">
              <a:lnSpc>
                <a:spcPts val="2526"/>
              </a:lnSpc>
              <a:spcBef>
                <a:spcPct val="0"/>
              </a:spcBef>
            </a:pPr>
            <a:endParaRPr lang="en-US" sz="1804">
              <a:solidFill>
                <a:srgbClr val="000000"/>
              </a:solidFill>
              <a:latin typeface="Canva Sans"/>
            </a:endParaRPr>
          </a:p>
          <a:p>
            <a:pPr algn="ctr">
              <a:lnSpc>
                <a:spcPts val="2526"/>
              </a:lnSpc>
              <a:spcBef>
                <a:spcPct val="0"/>
              </a:spcBef>
            </a:pPr>
            <a:r>
              <a:rPr lang="en-US" sz="1804">
                <a:solidFill>
                  <a:srgbClr val="000000"/>
                </a:solidFill>
                <a:latin typeface="Canva Sans"/>
              </a:rPr>
              <a:t>In the regression model, we have added interaction terms for region, extending the Kuznets curve equation to include region -specific effects.</a:t>
            </a:r>
          </a:p>
          <a:p>
            <a:pPr algn="ctr">
              <a:lnSpc>
                <a:spcPts val="2526"/>
              </a:lnSpc>
              <a:spcBef>
                <a:spcPct val="0"/>
              </a:spcBef>
            </a:pPr>
            <a:endParaRPr lang="en-US" sz="1804">
              <a:solidFill>
                <a:srgbClr val="000000"/>
              </a:solidFill>
              <a:latin typeface="Canva Sans"/>
            </a:endParaRPr>
          </a:p>
          <a:p>
            <a:pPr algn="ctr">
              <a:lnSpc>
                <a:spcPts val="2526"/>
              </a:lnSpc>
              <a:spcBef>
                <a:spcPct val="0"/>
              </a:spcBef>
            </a:pPr>
            <a:r>
              <a:rPr lang="en-US" sz="1804">
                <a:solidFill>
                  <a:srgbClr val="000000"/>
                </a:solidFill>
                <a:latin typeface="Canva Sans Bold"/>
              </a:rPr>
              <a:t>Intercept (Base Category - Northern REgion):</a:t>
            </a:r>
            <a:r>
              <a:rPr lang="en-US" sz="1804">
                <a:solidFill>
                  <a:srgbClr val="000000"/>
                </a:solidFill>
                <a:latin typeface="Canva Sans"/>
              </a:rPr>
              <a:t> The intercept coefficient represents the average value of the dependent variable (calcium concentration) when all independent variables are constant. In this case, it represents the average calcium concentration in the Northern Region when </a:t>
            </a:r>
            <a:r>
              <a:rPr lang="en-US" sz="1804">
                <a:solidFill>
                  <a:srgbClr val="000000"/>
                </a:solidFill>
                <a:latin typeface="Canva Sans Bold"/>
              </a:rPr>
              <a:t>SDP</a:t>
            </a:r>
            <a:r>
              <a:rPr lang="en-US" sz="1804">
                <a:solidFill>
                  <a:srgbClr val="000000"/>
                </a:solidFill>
                <a:latin typeface="Canva Sans"/>
              </a:rPr>
              <a:t>, </a:t>
            </a:r>
            <a:r>
              <a:rPr lang="en-US" sz="1804">
                <a:solidFill>
                  <a:srgbClr val="000000"/>
                </a:solidFill>
                <a:latin typeface="Canva Sans Bold"/>
              </a:rPr>
              <a:t>SDP^2</a:t>
            </a:r>
            <a:r>
              <a:rPr lang="en-US" sz="1804">
                <a:solidFill>
                  <a:srgbClr val="000000"/>
                </a:solidFill>
                <a:latin typeface="Canva Sans"/>
              </a:rPr>
              <a:t>,</a:t>
            </a:r>
            <a:r>
              <a:rPr lang="en-US" sz="1804">
                <a:solidFill>
                  <a:srgbClr val="000000"/>
                </a:solidFill>
                <a:latin typeface="Canva Sans Bold"/>
              </a:rPr>
              <a:t> SDP^3</a:t>
            </a:r>
            <a:r>
              <a:rPr lang="en-US" sz="1804">
                <a:solidFill>
                  <a:srgbClr val="000000"/>
                </a:solidFill>
                <a:latin typeface="Canva Sans"/>
              </a:rPr>
              <a:t>, and </a:t>
            </a:r>
            <a:r>
              <a:rPr lang="en-US" sz="1804">
                <a:solidFill>
                  <a:srgbClr val="000000"/>
                </a:solidFill>
                <a:latin typeface="Canva Sans Bold"/>
              </a:rPr>
              <a:t>Gini </a:t>
            </a:r>
            <a:r>
              <a:rPr lang="en-US" sz="1804">
                <a:solidFill>
                  <a:srgbClr val="000000"/>
                </a:solidFill>
                <a:latin typeface="Canva Sans"/>
              </a:rPr>
              <a:t>are all constant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8268" t="-755" r="-12045" b="-29559"/>
            </a:stretch>
          </a:blipFill>
        </p:spPr>
      </p:sp>
      <p:sp>
        <p:nvSpPr>
          <p:cNvPr id="3" name="Freeform 3"/>
          <p:cNvSpPr/>
          <p:nvPr/>
        </p:nvSpPr>
        <p:spPr>
          <a:xfrm rot="-10322409">
            <a:off x="-682882" y="9337554"/>
            <a:ext cx="17622628" cy="5841296"/>
          </a:xfrm>
          <a:custGeom>
            <a:avLst/>
            <a:gdLst/>
            <a:ahLst/>
            <a:cxnLst/>
            <a:rect l="l" t="t" r="r" b="b"/>
            <a:pathLst>
              <a:path w="17622628" h="5841296">
                <a:moveTo>
                  <a:pt x="0" y="0"/>
                </a:moveTo>
                <a:lnTo>
                  <a:pt x="17622627" y="0"/>
                </a:lnTo>
                <a:lnTo>
                  <a:pt x="17622627" y="5841296"/>
                </a:lnTo>
                <a:lnTo>
                  <a:pt x="0" y="5841296"/>
                </a:lnTo>
                <a:lnTo>
                  <a:pt x="0" y="0"/>
                </a:lnTo>
                <a:close/>
              </a:path>
            </a:pathLst>
          </a:custGeom>
          <a:blipFill>
            <a:blip r:embed="rId3">
              <a:alphaModFix amt="54000"/>
            </a:blip>
            <a:stretch>
              <a:fillRect t="-4492" b="-4492"/>
            </a:stretch>
          </a:blipFill>
        </p:spPr>
      </p:sp>
      <p:sp>
        <p:nvSpPr>
          <p:cNvPr id="4" name="Freeform 4"/>
          <p:cNvSpPr/>
          <p:nvPr/>
        </p:nvSpPr>
        <p:spPr>
          <a:xfrm>
            <a:off x="1165234" y="800189"/>
            <a:ext cx="11406997" cy="9486811"/>
          </a:xfrm>
          <a:custGeom>
            <a:avLst/>
            <a:gdLst/>
            <a:ahLst/>
            <a:cxnLst/>
            <a:rect l="l" t="t" r="r" b="b"/>
            <a:pathLst>
              <a:path w="11406997" h="9486811">
                <a:moveTo>
                  <a:pt x="0" y="0"/>
                </a:moveTo>
                <a:lnTo>
                  <a:pt x="11406997" y="0"/>
                </a:lnTo>
                <a:lnTo>
                  <a:pt x="11406997" y="9486811"/>
                </a:lnTo>
                <a:lnTo>
                  <a:pt x="0" y="9486811"/>
                </a:lnTo>
                <a:lnTo>
                  <a:pt x="0" y="0"/>
                </a:lnTo>
                <a:close/>
              </a:path>
            </a:pathLst>
          </a:custGeom>
          <a:blipFill>
            <a:blip r:embed="rId4"/>
            <a:stretch>
              <a:fillRect l="-43465" t="-19990" r="-64939" b="-30362"/>
            </a:stretch>
          </a:blipFill>
        </p:spPr>
      </p:sp>
      <p:graphicFrame>
        <p:nvGraphicFramePr>
          <p:cNvPr id="5" name="Table 5"/>
          <p:cNvGraphicFramePr>
            <a:graphicFrameLocks noGrp="1"/>
          </p:cNvGraphicFramePr>
          <p:nvPr/>
        </p:nvGraphicFramePr>
        <p:xfrm>
          <a:off x="1165234" y="0"/>
          <a:ext cx="11406997" cy="9426144"/>
        </p:xfrm>
        <a:graphic>
          <a:graphicData uri="http://schemas.openxmlformats.org/drawingml/2006/table">
            <a:tbl>
              <a:tblPr/>
              <a:tblGrid>
                <a:gridCol w="2290407">
                  <a:extLst>
                    <a:ext uri="{9D8B030D-6E8A-4147-A177-3AD203B41FA5}">
                      <a16:colId xmlns:a16="http://schemas.microsoft.com/office/drawing/2014/main" val="20000"/>
                    </a:ext>
                  </a:extLst>
                </a:gridCol>
                <a:gridCol w="2290407">
                  <a:extLst>
                    <a:ext uri="{9D8B030D-6E8A-4147-A177-3AD203B41FA5}">
                      <a16:colId xmlns:a16="http://schemas.microsoft.com/office/drawing/2014/main" val="20001"/>
                    </a:ext>
                  </a:extLst>
                </a:gridCol>
                <a:gridCol w="2665153">
                  <a:extLst>
                    <a:ext uri="{9D8B030D-6E8A-4147-A177-3AD203B41FA5}">
                      <a16:colId xmlns:a16="http://schemas.microsoft.com/office/drawing/2014/main" val="20002"/>
                    </a:ext>
                  </a:extLst>
                </a:gridCol>
                <a:gridCol w="2056163">
                  <a:extLst>
                    <a:ext uri="{9D8B030D-6E8A-4147-A177-3AD203B41FA5}">
                      <a16:colId xmlns:a16="http://schemas.microsoft.com/office/drawing/2014/main" val="20003"/>
                    </a:ext>
                  </a:extLst>
                </a:gridCol>
                <a:gridCol w="2104867">
                  <a:extLst>
                    <a:ext uri="{9D8B030D-6E8A-4147-A177-3AD203B41FA5}">
                      <a16:colId xmlns:a16="http://schemas.microsoft.com/office/drawing/2014/main" val="20004"/>
                    </a:ext>
                  </a:extLst>
                </a:gridCol>
              </a:tblGrid>
              <a:tr h="805519">
                <a:tc>
                  <a:txBody>
                    <a:bodyPr/>
                    <a:lstStyle/>
                    <a:p>
                      <a:pPr algn="ctr">
                        <a:lnSpc>
                          <a:spcPts val="2474"/>
                        </a:lnSpc>
                        <a:defRPr/>
                      </a:pPr>
                      <a:r>
                        <a:rPr lang="en-US" sz="1767">
                          <a:solidFill>
                            <a:srgbClr val="FFFFFF"/>
                          </a:solidFill>
                          <a:latin typeface="Now Bold"/>
                        </a:rPr>
                        <a:t>coeff</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FFFFFF"/>
                          </a:solidFill>
                          <a:latin typeface="Now Bold"/>
                        </a:rPr>
                        <a:t>Estimates</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FFFFFF"/>
                          </a:solidFill>
                          <a:latin typeface="Now Bold"/>
                        </a:rPr>
                        <a:t>std error</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FFFFFF"/>
                          </a:solidFill>
                          <a:latin typeface="Now Bold"/>
                        </a:rPr>
                        <a:t>t</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FFFFFF"/>
                          </a:solidFill>
                          <a:latin typeface="Now Bold"/>
                        </a:rPr>
                        <a:t>P&gt;|t|</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805519">
                <a:tc>
                  <a:txBody>
                    <a:bodyPr/>
                    <a:lstStyle/>
                    <a:p>
                      <a:pPr algn="ctr">
                        <a:lnSpc>
                          <a:spcPts val="2474"/>
                        </a:lnSpc>
                        <a:defRPr/>
                      </a:pPr>
                      <a:r>
                        <a:rPr lang="en-US" sz="1767">
                          <a:solidFill>
                            <a:srgbClr val="FFFFFF"/>
                          </a:solidFill>
                          <a:latin typeface="Now Bold"/>
                        </a:rPr>
                        <a:t>Intercept</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4.783e+01</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6.713e+00</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7.125</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1.14e-12</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5519">
                <a:tc>
                  <a:txBody>
                    <a:bodyPr/>
                    <a:lstStyle/>
                    <a:p>
                      <a:pPr algn="ctr">
                        <a:lnSpc>
                          <a:spcPts val="2474"/>
                        </a:lnSpc>
                        <a:defRPr/>
                      </a:pPr>
                      <a:r>
                        <a:rPr lang="en-US" sz="1767">
                          <a:solidFill>
                            <a:srgbClr val="FFFFFF"/>
                          </a:solidFill>
                          <a:latin typeface="Now Bold"/>
                        </a:rPr>
                        <a:t>SDP</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5.719e-04</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1.291e-04</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4.430</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9.55e-06</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5519">
                <a:tc>
                  <a:txBody>
                    <a:bodyPr/>
                    <a:lstStyle/>
                    <a:p>
                      <a:pPr algn="ctr">
                        <a:lnSpc>
                          <a:spcPts val="2474"/>
                        </a:lnSpc>
                        <a:defRPr/>
                      </a:pPr>
                      <a:r>
                        <a:rPr lang="en-US" sz="1767">
                          <a:solidFill>
                            <a:srgbClr val="FFFFFF"/>
                          </a:solidFill>
                          <a:latin typeface="Now Bold"/>
                        </a:rPr>
                        <a:t>I(SDP^2)</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-3.215e-09</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9.801e-10</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-3.280</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0.001042</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5519">
                <a:tc>
                  <a:txBody>
                    <a:bodyPr/>
                    <a:lstStyle/>
                    <a:p>
                      <a:pPr algn="ctr">
                        <a:lnSpc>
                          <a:spcPts val="2474"/>
                        </a:lnSpc>
                        <a:defRPr/>
                      </a:pPr>
                      <a:r>
                        <a:rPr lang="en-US" sz="1767">
                          <a:solidFill>
                            <a:srgbClr val="FFFFFF"/>
                          </a:solidFill>
                          <a:latin typeface="Now Bold"/>
                        </a:rPr>
                        <a:t>I(SDP^3)</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6.029e-15</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2.146e-15</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2.810</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0.004971</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93725">
                <a:tc>
                  <a:txBody>
                    <a:bodyPr/>
                    <a:lstStyle/>
                    <a:p>
                      <a:pPr algn="ctr">
                        <a:lnSpc>
                          <a:spcPts val="2474"/>
                        </a:lnSpc>
                        <a:defRPr/>
                      </a:pPr>
                      <a:r>
                        <a:rPr lang="en-US" sz="1767">
                          <a:solidFill>
                            <a:srgbClr val="FFFFFF"/>
                          </a:solidFill>
                          <a:latin typeface="Now Bold"/>
                        </a:rPr>
                        <a:t>GINI</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-4.058e+01</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1.746e+01</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-2.324</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0.020167</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05519">
                <a:tc>
                  <a:txBody>
                    <a:bodyPr/>
                    <a:lstStyle/>
                    <a:p>
                      <a:pPr algn="ctr">
                        <a:lnSpc>
                          <a:spcPts val="2474"/>
                        </a:lnSpc>
                        <a:defRPr/>
                      </a:pPr>
                      <a:r>
                        <a:rPr lang="en-US" sz="1767">
                          <a:solidFill>
                            <a:srgbClr val="FFFFFF"/>
                          </a:solidFill>
                          <a:latin typeface="Now Bold"/>
                        </a:rPr>
                        <a:t>Central Region</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-2.490e+1</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9.466e+00</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-2.630</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0.008549</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06103">
                <a:tc>
                  <a:txBody>
                    <a:bodyPr/>
                    <a:lstStyle/>
                    <a:p>
                      <a:pPr algn="ctr">
                        <a:lnSpc>
                          <a:spcPts val="2474"/>
                        </a:lnSpc>
                        <a:defRPr/>
                      </a:pPr>
                      <a:r>
                        <a:rPr lang="en-US" sz="1767">
                          <a:solidFill>
                            <a:srgbClr val="FFFFFF"/>
                          </a:solidFill>
                          <a:latin typeface="Now Bold"/>
                        </a:rPr>
                        <a:t>Central SDP</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1.558e-04</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1.526e-04</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1.021</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0.307281</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99739">
                <a:tc>
                  <a:txBody>
                    <a:bodyPr/>
                    <a:lstStyle/>
                    <a:p>
                      <a:pPr algn="ctr">
                        <a:lnSpc>
                          <a:spcPts val="2474"/>
                        </a:lnSpc>
                        <a:defRPr/>
                      </a:pPr>
                      <a:r>
                        <a:rPr lang="en-US" sz="1767">
                          <a:solidFill>
                            <a:srgbClr val="FFFFFF"/>
                          </a:solidFill>
                          <a:latin typeface="Now Bold"/>
                        </a:rPr>
                        <a:t>Central I(SDP^2)</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1.106e-10</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1.052e-09</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0.105</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0.916249</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099739">
                <a:tc>
                  <a:txBody>
                    <a:bodyPr/>
                    <a:lstStyle/>
                    <a:p>
                      <a:pPr algn="ctr">
                        <a:lnSpc>
                          <a:spcPts val="2474"/>
                        </a:lnSpc>
                        <a:defRPr/>
                      </a:pPr>
                      <a:r>
                        <a:rPr lang="en-US" sz="1767">
                          <a:solidFill>
                            <a:srgbClr val="FFFFFF"/>
                          </a:solidFill>
                          <a:latin typeface="Now Bold"/>
                        </a:rPr>
                        <a:t>Central I(SDP^3)</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-2.581e-15</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2.197e-15</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-1.175</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0.240140</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793725">
                <a:tc>
                  <a:txBody>
                    <a:bodyPr/>
                    <a:lstStyle/>
                    <a:p>
                      <a:pPr algn="ctr">
                        <a:lnSpc>
                          <a:spcPts val="2474"/>
                        </a:lnSpc>
                        <a:defRPr/>
                      </a:pPr>
                      <a:r>
                        <a:rPr lang="en-US" sz="1767">
                          <a:solidFill>
                            <a:srgbClr val="FFFFFF"/>
                          </a:solidFill>
                          <a:latin typeface="Now Bold"/>
                        </a:rPr>
                        <a:t>Central GINI</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solidFill>
                      <a:srgbClr val="191919"/>
                    </a:solidFill>
                  </a:tcPr>
                </a:tc>
                <a:tc>
                  <a:txBody>
                    <a:bodyPr/>
                    <a:lstStyle/>
                    <a:p>
                      <a:pPr algn="ctr">
                        <a:lnSpc>
                          <a:spcPts val="2474"/>
                        </a:lnSpc>
                        <a:defRPr/>
                      </a:pPr>
                      <a:r>
                        <a:rPr lang="en-US" sz="1767">
                          <a:solidFill>
                            <a:srgbClr val="000000"/>
                          </a:solidFill>
                          <a:latin typeface="Now"/>
                        </a:rPr>
                        <a:t>3.159e+01</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2.322e+01</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1.361</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tc>
                  <a:txBody>
                    <a:bodyPr/>
                    <a:lstStyle/>
                    <a:p>
                      <a:pPr algn="ctr">
                        <a:lnSpc>
                          <a:spcPts val="2474"/>
                        </a:lnSpc>
                        <a:defRPr/>
                      </a:pPr>
                      <a:r>
                        <a:rPr lang="en-US" sz="1767">
                          <a:solidFill>
                            <a:srgbClr val="000000"/>
                          </a:solidFill>
                          <a:latin typeface="Now"/>
                        </a:rPr>
                        <a:t>0.173590</a:t>
                      </a:r>
                      <a:endParaRPr lang="en-US" sz="1100"/>
                    </a:p>
                  </a:txBody>
                  <a:tcPr marL="187041" marR="187041" marT="187041" marB="187041" anchor="ctr">
                    <a:lnL w="37408" cap="flat" cmpd="sng" algn="ctr">
                      <a:solidFill>
                        <a:srgbClr val="000000"/>
                      </a:solidFill>
                      <a:prstDash val="solid"/>
                      <a:round/>
                      <a:headEnd type="none" w="med" len="med"/>
                      <a:tailEnd type="none" w="med" len="med"/>
                    </a:lnL>
                    <a:lnR w="37408" cap="flat" cmpd="sng" algn="ctr">
                      <a:solidFill>
                        <a:srgbClr val="000000"/>
                      </a:solidFill>
                      <a:prstDash val="solid"/>
                      <a:round/>
                      <a:headEnd type="none" w="med" len="med"/>
                      <a:tailEnd type="none" w="med" len="med"/>
                    </a:lnR>
                    <a:lnT w="37408" cap="flat" cmpd="sng" algn="ctr">
                      <a:solidFill>
                        <a:srgbClr val="000000"/>
                      </a:solidFill>
                      <a:prstDash val="solid"/>
                      <a:round/>
                      <a:headEnd type="none" w="med" len="med"/>
                      <a:tailEnd type="none" w="med" len="med"/>
                    </a:lnT>
                    <a:lnB w="374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6"/>
          <p:cNvSpPr txBox="1"/>
          <p:nvPr/>
        </p:nvSpPr>
        <p:spPr>
          <a:xfrm>
            <a:off x="275257" y="9378519"/>
            <a:ext cx="12296974" cy="153479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Canva Sans Bold"/>
              </a:rPr>
              <a:t>        Observations: 7187        R-square: 0.1794</a:t>
            </a:r>
            <a:r>
              <a:rPr lang="en-US" sz="2499">
                <a:solidFill>
                  <a:srgbClr val="000000"/>
                </a:solidFill>
                <a:latin typeface="Canva Sans"/>
              </a:rPr>
              <a:t>     </a:t>
            </a:r>
            <a:r>
              <a:rPr lang="en-US" sz="2499">
                <a:solidFill>
                  <a:srgbClr val="000000"/>
                </a:solidFill>
                <a:latin typeface="Canva Sans Bold"/>
              </a:rPr>
              <a:t>Adj. R-square: 0.1761</a:t>
            </a:r>
          </a:p>
          <a:p>
            <a:pPr algn="ctr">
              <a:lnSpc>
                <a:spcPts val="3499"/>
              </a:lnSpc>
              <a:spcBef>
                <a:spcPct val="0"/>
              </a:spcBef>
            </a:pPr>
            <a:r>
              <a:rPr lang="en-US" sz="2499">
                <a:solidFill>
                  <a:srgbClr val="000000"/>
                </a:solidFill>
                <a:latin typeface="Canva Sans Bold"/>
              </a:rPr>
              <a:t>F-Statistics: 53.95</a:t>
            </a:r>
            <a:r>
              <a:rPr lang="en-US" sz="2499">
                <a:solidFill>
                  <a:srgbClr val="000000"/>
                </a:solidFill>
                <a:latin typeface="Canva Sans"/>
              </a:rPr>
              <a:t>           </a:t>
            </a:r>
            <a:r>
              <a:rPr lang="en-US" sz="2499">
                <a:solidFill>
                  <a:srgbClr val="000000"/>
                </a:solidFill>
                <a:latin typeface="Canva Sans Bold"/>
              </a:rPr>
              <a:t>P-value: &lt; 2.2e-16      D.O.F: 7157</a:t>
            </a:r>
          </a:p>
          <a:p>
            <a:pPr algn="ctr">
              <a:lnSpc>
                <a:spcPts val="2659"/>
              </a:lnSpc>
              <a:spcBef>
                <a:spcPct val="0"/>
              </a:spcBef>
            </a:pPr>
            <a:endParaRPr lang="en-US" sz="2499">
              <a:solidFill>
                <a:srgbClr val="000000"/>
              </a:solidFill>
              <a:latin typeface="Canva Sans Bold"/>
            </a:endParaRPr>
          </a:p>
          <a:p>
            <a:pPr algn="ctr">
              <a:lnSpc>
                <a:spcPts val="2659"/>
              </a:lnSpc>
              <a:spcBef>
                <a:spcPct val="0"/>
              </a:spcBef>
            </a:pPr>
            <a:endParaRPr lang="en-US" sz="2499">
              <a:solidFill>
                <a:srgbClr val="000000"/>
              </a:solidFill>
              <a:latin typeface="Canva Sans Bold"/>
            </a:endParaRPr>
          </a:p>
        </p:txBody>
      </p:sp>
      <p:sp>
        <p:nvSpPr>
          <p:cNvPr id="7" name="Freeform 7"/>
          <p:cNvSpPr/>
          <p:nvPr/>
        </p:nvSpPr>
        <p:spPr>
          <a:xfrm>
            <a:off x="13034938" y="2386199"/>
            <a:ext cx="5008352" cy="6030473"/>
          </a:xfrm>
          <a:custGeom>
            <a:avLst/>
            <a:gdLst/>
            <a:ahLst/>
            <a:cxnLst/>
            <a:rect l="l" t="t" r="r" b="b"/>
            <a:pathLst>
              <a:path w="5008352" h="6030473">
                <a:moveTo>
                  <a:pt x="0" y="0"/>
                </a:moveTo>
                <a:lnTo>
                  <a:pt x="5008352" y="0"/>
                </a:lnTo>
                <a:lnTo>
                  <a:pt x="5008352" y="6030473"/>
                </a:lnTo>
                <a:lnTo>
                  <a:pt x="0" y="6030473"/>
                </a:lnTo>
                <a:lnTo>
                  <a:pt x="0" y="0"/>
                </a:lnTo>
                <a:close/>
              </a:path>
            </a:pathLst>
          </a:custGeom>
          <a:blipFill>
            <a:blip r:embed="rId4"/>
            <a:stretch>
              <a:fillRect l="-72860" t="-28774" r="-151016" b="-32614"/>
            </a:stretch>
          </a:blipFill>
        </p:spPr>
      </p:sp>
      <p:graphicFrame>
        <p:nvGraphicFramePr>
          <p:cNvPr id="8" name="Table 8"/>
          <p:cNvGraphicFramePr>
            <a:graphicFrameLocks noGrp="1"/>
          </p:cNvGraphicFramePr>
          <p:nvPr/>
        </p:nvGraphicFramePr>
        <p:xfrm>
          <a:off x="13034938" y="2386199"/>
          <a:ext cx="5271932" cy="6347845"/>
        </p:xfrm>
        <a:graphic>
          <a:graphicData uri="http://schemas.openxmlformats.org/drawingml/2006/table">
            <a:tbl>
              <a:tblPr/>
              <a:tblGrid>
                <a:gridCol w="2941116">
                  <a:extLst>
                    <a:ext uri="{9D8B030D-6E8A-4147-A177-3AD203B41FA5}">
                      <a16:colId xmlns:a16="http://schemas.microsoft.com/office/drawing/2014/main" val="20000"/>
                    </a:ext>
                  </a:extLst>
                </a:gridCol>
                <a:gridCol w="2330816">
                  <a:extLst>
                    <a:ext uri="{9D8B030D-6E8A-4147-A177-3AD203B41FA5}">
                      <a16:colId xmlns:a16="http://schemas.microsoft.com/office/drawing/2014/main" val="20001"/>
                    </a:ext>
                  </a:extLst>
                </a:gridCol>
              </a:tblGrid>
              <a:tr h="1334348">
                <a:tc>
                  <a:txBody>
                    <a:bodyPr/>
                    <a:lstStyle/>
                    <a:p>
                      <a:pPr algn="ctr">
                        <a:lnSpc>
                          <a:spcPts val="2968"/>
                        </a:lnSpc>
                        <a:defRPr/>
                      </a:pPr>
                      <a:r>
                        <a:rPr lang="en-US" sz="2120">
                          <a:solidFill>
                            <a:srgbClr val="FFFFFF"/>
                          </a:solidFill>
                          <a:latin typeface="Now Bold"/>
                        </a:rPr>
                        <a:t>Min</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solidFill>
                      <a:srgbClr val="191919"/>
                    </a:solidFill>
                  </a:tcPr>
                </a:tc>
                <a:tc>
                  <a:txBody>
                    <a:bodyPr/>
                    <a:lstStyle/>
                    <a:p>
                      <a:pPr algn="ctr">
                        <a:lnSpc>
                          <a:spcPts val="2968"/>
                        </a:lnSpc>
                        <a:defRPr/>
                      </a:pPr>
                      <a:r>
                        <a:rPr lang="en-US" sz="2120">
                          <a:solidFill>
                            <a:srgbClr val="000000"/>
                          </a:solidFill>
                          <a:latin typeface="Now"/>
                        </a:rPr>
                        <a:t>-85.58</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14336">
                <a:tc>
                  <a:txBody>
                    <a:bodyPr/>
                    <a:lstStyle/>
                    <a:p>
                      <a:pPr algn="ctr">
                        <a:lnSpc>
                          <a:spcPts val="2968"/>
                        </a:lnSpc>
                        <a:defRPr/>
                      </a:pPr>
                      <a:r>
                        <a:rPr lang="en-US" sz="2120">
                          <a:solidFill>
                            <a:srgbClr val="FFFFFF"/>
                          </a:solidFill>
                          <a:latin typeface="Now Bold"/>
                        </a:rPr>
                        <a:t>Median</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solidFill>
                      <a:srgbClr val="191919"/>
                    </a:solidFill>
                  </a:tcPr>
                </a:tc>
                <a:tc>
                  <a:txBody>
                    <a:bodyPr/>
                    <a:lstStyle/>
                    <a:p>
                      <a:pPr algn="ctr">
                        <a:lnSpc>
                          <a:spcPts val="2968"/>
                        </a:lnSpc>
                        <a:defRPr/>
                      </a:pPr>
                      <a:r>
                        <a:rPr lang="en-US" sz="2120">
                          <a:solidFill>
                            <a:srgbClr val="000000"/>
                          </a:solidFill>
                          <a:latin typeface="Now"/>
                        </a:rPr>
                        <a:t>-3.91</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75515">
                <a:tc>
                  <a:txBody>
                    <a:bodyPr/>
                    <a:lstStyle/>
                    <a:p>
                      <a:pPr algn="ctr">
                        <a:lnSpc>
                          <a:spcPts val="2968"/>
                        </a:lnSpc>
                        <a:defRPr/>
                      </a:pPr>
                      <a:r>
                        <a:rPr lang="en-US" sz="2120">
                          <a:solidFill>
                            <a:srgbClr val="FFFFFF"/>
                          </a:solidFill>
                          <a:latin typeface="Now Bold"/>
                        </a:rPr>
                        <a:t>Max</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solidFill>
                      <a:srgbClr val="191919"/>
                    </a:solidFill>
                  </a:tcPr>
                </a:tc>
                <a:tc>
                  <a:txBody>
                    <a:bodyPr/>
                    <a:lstStyle/>
                    <a:p>
                      <a:pPr algn="ctr">
                        <a:lnSpc>
                          <a:spcPts val="2968"/>
                        </a:lnSpc>
                        <a:defRPr/>
                      </a:pPr>
                      <a:r>
                        <a:rPr lang="en-US" sz="2120">
                          <a:solidFill>
                            <a:srgbClr val="000000"/>
                          </a:solidFill>
                          <a:latin typeface="Now"/>
                        </a:rPr>
                        <a:t>14.36</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06167">
                <a:tc>
                  <a:txBody>
                    <a:bodyPr/>
                    <a:lstStyle/>
                    <a:p>
                      <a:pPr algn="ctr">
                        <a:lnSpc>
                          <a:spcPts val="2968"/>
                        </a:lnSpc>
                        <a:defRPr/>
                      </a:pPr>
                      <a:r>
                        <a:rPr lang="en-US" sz="2120">
                          <a:solidFill>
                            <a:srgbClr val="FFFFFF"/>
                          </a:solidFill>
                          <a:latin typeface="Now Bold"/>
                        </a:rPr>
                        <a:t>1Q</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solidFill>
                      <a:srgbClr val="191919"/>
                    </a:solidFill>
                  </a:tcPr>
                </a:tc>
                <a:tc>
                  <a:txBody>
                    <a:bodyPr/>
                    <a:lstStyle/>
                    <a:p>
                      <a:pPr algn="ctr">
                        <a:lnSpc>
                          <a:spcPts val="2968"/>
                        </a:lnSpc>
                        <a:defRPr/>
                      </a:pPr>
                      <a:r>
                        <a:rPr lang="en-US" sz="2120">
                          <a:solidFill>
                            <a:srgbClr val="000000"/>
                          </a:solidFill>
                          <a:latin typeface="Now"/>
                        </a:rPr>
                        <a:t>-20.33</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17478">
                <a:tc>
                  <a:txBody>
                    <a:bodyPr/>
                    <a:lstStyle/>
                    <a:p>
                      <a:pPr algn="ctr">
                        <a:lnSpc>
                          <a:spcPts val="2968"/>
                        </a:lnSpc>
                        <a:defRPr/>
                      </a:pPr>
                      <a:r>
                        <a:rPr lang="en-US" sz="2120">
                          <a:solidFill>
                            <a:srgbClr val="FFFFFF"/>
                          </a:solidFill>
                          <a:latin typeface="Now Bold"/>
                        </a:rPr>
                        <a:t>3Q</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solidFill>
                      <a:srgbClr val="191919"/>
                    </a:solidFill>
                  </a:tcPr>
                </a:tc>
                <a:tc>
                  <a:txBody>
                    <a:bodyPr/>
                    <a:lstStyle/>
                    <a:p>
                      <a:pPr algn="ctr">
                        <a:lnSpc>
                          <a:spcPts val="2968"/>
                        </a:lnSpc>
                        <a:defRPr/>
                      </a:pPr>
                      <a:r>
                        <a:rPr lang="en-US" sz="2120">
                          <a:solidFill>
                            <a:srgbClr val="000000"/>
                          </a:solidFill>
                          <a:latin typeface="Now"/>
                        </a:rPr>
                        <a:t>14.36</a:t>
                      </a:r>
                      <a:endParaRPr lang="en-US" sz="1100"/>
                    </a:p>
                  </a:txBody>
                  <a:tcPr marL="224387" marR="224387" marT="224387" marB="224387" anchor="ctr">
                    <a:lnL w="47239" cap="flat" cmpd="sng" algn="ctr">
                      <a:solidFill>
                        <a:srgbClr val="000000"/>
                      </a:solidFill>
                      <a:prstDash val="solid"/>
                      <a:round/>
                      <a:headEnd type="none" w="med" len="med"/>
                      <a:tailEnd type="none" w="med" len="med"/>
                    </a:lnL>
                    <a:lnR w="47239" cap="flat" cmpd="sng" algn="ctr">
                      <a:solidFill>
                        <a:srgbClr val="000000"/>
                      </a:solidFill>
                      <a:prstDash val="solid"/>
                      <a:round/>
                      <a:headEnd type="none" w="med" len="med"/>
                      <a:tailEnd type="none" w="med" len="med"/>
                    </a:lnR>
                    <a:lnT w="47239" cap="flat" cmpd="sng" algn="ctr">
                      <a:solidFill>
                        <a:srgbClr val="000000"/>
                      </a:solidFill>
                      <a:prstDash val="solid"/>
                      <a:round/>
                      <a:headEnd type="none" w="med" len="med"/>
                      <a:tailEnd type="none" w="med" len="med"/>
                    </a:lnT>
                    <a:lnB w="4723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8268" t="-755" r="-12045" b="-29559"/>
            </a:stretch>
          </a:blipFill>
        </p:spPr>
      </p:sp>
      <p:sp>
        <p:nvSpPr>
          <p:cNvPr id="3" name="Freeform 3"/>
          <p:cNvSpPr/>
          <p:nvPr/>
        </p:nvSpPr>
        <p:spPr>
          <a:xfrm rot="-10322409">
            <a:off x="-682882" y="9146086"/>
            <a:ext cx="17622628" cy="5841296"/>
          </a:xfrm>
          <a:custGeom>
            <a:avLst/>
            <a:gdLst/>
            <a:ahLst/>
            <a:cxnLst/>
            <a:rect l="l" t="t" r="r" b="b"/>
            <a:pathLst>
              <a:path w="17622628" h="5841296">
                <a:moveTo>
                  <a:pt x="0" y="0"/>
                </a:moveTo>
                <a:lnTo>
                  <a:pt x="17622627" y="0"/>
                </a:lnTo>
                <a:lnTo>
                  <a:pt x="17622627" y="5841296"/>
                </a:lnTo>
                <a:lnTo>
                  <a:pt x="0" y="5841296"/>
                </a:lnTo>
                <a:lnTo>
                  <a:pt x="0" y="0"/>
                </a:lnTo>
                <a:close/>
              </a:path>
            </a:pathLst>
          </a:custGeom>
          <a:blipFill>
            <a:blip r:embed="rId3">
              <a:alphaModFix amt="54000"/>
            </a:blip>
            <a:stretch>
              <a:fillRect t="-4492" b="-4492"/>
            </a:stretch>
          </a:blipFill>
        </p:spPr>
      </p:sp>
      <p:sp>
        <p:nvSpPr>
          <p:cNvPr id="4" name="Freeform 4"/>
          <p:cNvSpPr/>
          <p:nvPr/>
        </p:nvSpPr>
        <p:spPr>
          <a:xfrm>
            <a:off x="11308193" y="362856"/>
            <a:ext cx="6805948" cy="9561288"/>
          </a:xfrm>
          <a:custGeom>
            <a:avLst/>
            <a:gdLst/>
            <a:ahLst/>
            <a:cxnLst/>
            <a:rect l="l" t="t" r="r" b="b"/>
            <a:pathLst>
              <a:path w="6805948" h="9561288">
                <a:moveTo>
                  <a:pt x="0" y="0"/>
                </a:moveTo>
                <a:lnTo>
                  <a:pt x="6805948" y="0"/>
                </a:lnTo>
                <a:lnTo>
                  <a:pt x="6805948" y="9561288"/>
                </a:lnTo>
                <a:lnTo>
                  <a:pt x="0" y="9561288"/>
                </a:lnTo>
                <a:lnTo>
                  <a:pt x="0" y="0"/>
                </a:lnTo>
                <a:close/>
              </a:path>
            </a:pathLst>
          </a:custGeom>
          <a:blipFill>
            <a:blip r:embed="rId4"/>
            <a:stretch>
              <a:fillRect l="-166652" t="-22413" r="-110963" b="-38863"/>
            </a:stretch>
          </a:blipFill>
        </p:spPr>
      </p:sp>
      <p:sp>
        <p:nvSpPr>
          <p:cNvPr id="5" name="Freeform 5"/>
          <p:cNvSpPr/>
          <p:nvPr/>
        </p:nvSpPr>
        <p:spPr>
          <a:xfrm rot="-10800000">
            <a:off x="13566812" y="362856"/>
            <a:ext cx="2787090" cy="818756"/>
          </a:xfrm>
          <a:custGeom>
            <a:avLst/>
            <a:gdLst/>
            <a:ahLst/>
            <a:cxnLst/>
            <a:rect l="l" t="t" r="r" b="b"/>
            <a:pathLst>
              <a:path w="2787090" h="818756">
                <a:moveTo>
                  <a:pt x="0" y="0"/>
                </a:moveTo>
                <a:lnTo>
                  <a:pt x="2787090" y="0"/>
                </a:lnTo>
                <a:lnTo>
                  <a:pt x="2787090" y="818756"/>
                </a:lnTo>
                <a:lnTo>
                  <a:pt x="0" y="818756"/>
                </a:lnTo>
                <a:lnTo>
                  <a:pt x="0" y="0"/>
                </a:lnTo>
                <a:close/>
              </a:path>
            </a:pathLst>
          </a:custGeom>
          <a:blipFill>
            <a:blip r:embed="rId5"/>
            <a:stretch>
              <a:fillRect l="-3896" t="-115018" r="-85793" b="-15018"/>
            </a:stretch>
          </a:blipFill>
        </p:spPr>
      </p:sp>
      <p:sp>
        <p:nvSpPr>
          <p:cNvPr id="6" name="Freeform 6"/>
          <p:cNvSpPr/>
          <p:nvPr/>
        </p:nvSpPr>
        <p:spPr>
          <a:xfrm rot="-2118250">
            <a:off x="1479814" y="916962"/>
            <a:ext cx="2814358" cy="941718"/>
          </a:xfrm>
          <a:custGeom>
            <a:avLst/>
            <a:gdLst/>
            <a:ahLst/>
            <a:cxnLst/>
            <a:rect l="l" t="t" r="r" b="b"/>
            <a:pathLst>
              <a:path w="2814358" h="941718">
                <a:moveTo>
                  <a:pt x="0" y="0"/>
                </a:moveTo>
                <a:lnTo>
                  <a:pt x="2814358" y="0"/>
                </a:lnTo>
                <a:lnTo>
                  <a:pt x="2814358" y="941719"/>
                </a:lnTo>
                <a:lnTo>
                  <a:pt x="0" y="941719"/>
                </a:lnTo>
                <a:lnTo>
                  <a:pt x="0" y="0"/>
                </a:lnTo>
                <a:close/>
              </a:path>
            </a:pathLst>
          </a:custGeom>
          <a:blipFill>
            <a:blip r:embed="rId5"/>
            <a:stretch>
              <a:fillRect l="-21884" t="-100000" r="-65967"/>
            </a:stretch>
          </a:blipFill>
        </p:spPr>
      </p:sp>
      <p:sp>
        <p:nvSpPr>
          <p:cNvPr id="7" name="Freeform 7"/>
          <p:cNvSpPr/>
          <p:nvPr/>
        </p:nvSpPr>
        <p:spPr>
          <a:xfrm>
            <a:off x="0" y="2585320"/>
            <a:ext cx="11271541" cy="5688606"/>
          </a:xfrm>
          <a:custGeom>
            <a:avLst/>
            <a:gdLst/>
            <a:ahLst/>
            <a:cxnLst/>
            <a:rect l="l" t="t" r="r" b="b"/>
            <a:pathLst>
              <a:path w="11271541" h="5688606">
                <a:moveTo>
                  <a:pt x="0" y="0"/>
                </a:moveTo>
                <a:lnTo>
                  <a:pt x="11271541" y="0"/>
                </a:lnTo>
                <a:lnTo>
                  <a:pt x="11271541" y="5688606"/>
                </a:lnTo>
                <a:lnTo>
                  <a:pt x="0" y="5688606"/>
                </a:lnTo>
                <a:lnTo>
                  <a:pt x="0" y="0"/>
                </a:lnTo>
                <a:close/>
              </a:path>
            </a:pathLst>
          </a:custGeom>
          <a:blipFill>
            <a:blip r:embed="rId6"/>
            <a:stretch>
              <a:fillRect/>
            </a:stretch>
          </a:blipFill>
        </p:spPr>
      </p:sp>
      <p:sp>
        <p:nvSpPr>
          <p:cNvPr id="8" name="TextBox 8"/>
          <p:cNvSpPr txBox="1"/>
          <p:nvPr/>
        </p:nvSpPr>
        <p:spPr>
          <a:xfrm>
            <a:off x="11429388" y="1133987"/>
            <a:ext cx="6684753" cy="9623425"/>
          </a:xfrm>
          <a:prstGeom prst="rect">
            <a:avLst/>
          </a:prstGeom>
        </p:spPr>
        <p:txBody>
          <a:bodyPr lIns="0" tIns="0" rIns="0" bIns="0" rtlCol="0" anchor="t">
            <a:spAutoFit/>
          </a:bodyPr>
          <a:lstStyle/>
          <a:p>
            <a:pPr>
              <a:lnSpc>
                <a:spcPts val="3499"/>
              </a:lnSpc>
            </a:pPr>
            <a:r>
              <a:rPr lang="en-US" sz="2499">
                <a:solidFill>
                  <a:srgbClr val="000000"/>
                </a:solidFill>
                <a:latin typeface="Canva Sans"/>
              </a:rPr>
              <a:t>Using the </a:t>
            </a:r>
            <a:r>
              <a:rPr lang="en-US" sz="2499">
                <a:solidFill>
                  <a:srgbClr val="000000"/>
                </a:solidFill>
                <a:latin typeface="Canva Sans Bold"/>
              </a:rPr>
              <a:t>Intercept </a:t>
            </a:r>
            <a:r>
              <a:rPr lang="en-US" sz="2499">
                <a:solidFill>
                  <a:srgbClr val="000000"/>
                </a:solidFill>
                <a:latin typeface="Canva Sans"/>
              </a:rPr>
              <a:t>with </a:t>
            </a:r>
            <a:r>
              <a:rPr lang="en-US" sz="2499">
                <a:solidFill>
                  <a:srgbClr val="000000"/>
                </a:solidFill>
                <a:latin typeface="Canva Sans Bold"/>
              </a:rPr>
              <a:t>D Central Region </a:t>
            </a:r>
            <a:r>
              <a:rPr lang="en-US" sz="2499">
                <a:solidFill>
                  <a:srgbClr val="000000"/>
                </a:solidFill>
                <a:latin typeface="Canva Sans"/>
              </a:rPr>
              <a:t>Interaction Term: The intercept for the</a:t>
            </a:r>
          </a:p>
          <a:p>
            <a:pPr>
              <a:lnSpc>
                <a:spcPts val="3499"/>
              </a:lnSpc>
            </a:pPr>
            <a:r>
              <a:rPr lang="en-US" sz="2499">
                <a:solidFill>
                  <a:srgbClr val="000000"/>
                </a:solidFill>
                <a:latin typeface="Canva Sans Bold"/>
              </a:rPr>
              <a:t>Central Region </a:t>
            </a:r>
            <a:r>
              <a:rPr lang="en-US" sz="2499">
                <a:solidFill>
                  <a:srgbClr val="000000"/>
                </a:solidFill>
                <a:latin typeface="Canva Sans"/>
              </a:rPr>
              <a:t>is</a:t>
            </a:r>
            <a:r>
              <a:rPr lang="en-US" sz="2499">
                <a:solidFill>
                  <a:srgbClr val="000000"/>
                </a:solidFill>
                <a:latin typeface="Canva Sans Bold"/>
              </a:rPr>
              <a:t> -24.9</a:t>
            </a:r>
            <a:r>
              <a:rPr lang="en-US" sz="2499">
                <a:solidFill>
                  <a:srgbClr val="000000"/>
                </a:solidFill>
                <a:latin typeface="Canva Sans"/>
              </a:rPr>
              <a:t>. This means that when all other variables are held </a:t>
            </a:r>
            <a:r>
              <a:rPr lang="en-US" sz="2499">
                <a:solidFill>
                  <a:srgbClr val="000000"/>
                </a:solidFill>
                <a:latin typeface="Canva Sans Bold"/>
              </a:rPr>
              <a:t>constant</a:t>
            </a:r>
            <a:r>
              <a:rPr lang="en-US" sz="2499">
                <a:solidFill>
                  <a:srgbClr val="000000"/>
                </a:solidFill>
                <a:latin typeface="Canva Sans"/>
              </a:rPr>
              <a:t>,</a:t>
            </a:r>
          </a:p>
          <a:p>
            <a:pPr>
              <a:lnSpc>
                <a:spcPts val="3499"/>
              </a:lnSpc>
            </a:pPr>
            <a:r>
              <a:rPr lang="en-US" sz="2499">
                <a:solidFill>
                  <a:srgbClr val="000000"/>
                </a:solidFill>
                <a:latin typeface="Canva Sans"/>
              </a:rPr>
              <a:t>the </a:t>
            </a:r>
            <a:r>
              <a:rPr lang="en-US" sz="2499">
                <a:solidFill>
                  <a:srgbClr val="000000"/>
                </a:solidFill>
                <a:latin typeface="Canva Sans Bold"/>
              </a:rPr>
              <a:t>Groundwater Quality </a:t>
            </a:r>
            <a:r>
              <a:rPr lang="en-US" sz="2499">
                <a:solidFill>
                  <a:srgbClr val="000000"/>
                </a:solidFill>
                <a:latin typeface="Canva Sans"/>
              </a:rPr>
              <a:t>(</a:t>
            </a:r>
            <a:r>
              <a:rPr lang="en-US" sz="2499">
                <a:solidFill>
                  <a:srgbClr val="000000"/>
                </a:solidFill>
                <a:latin typeface="Canva Sans Bold"/>
              </a:rPr>
              <a:t>GWQ</a:t>
            </a:r>
            <a:r>
              <a:rPr lang="en-US" sz="2499">
                <a:solidFill>
                  <a:srgbClr val="000000"/>
                </a:solidFill>
                <a:latin typeface="Canva Sans"/>
              </a:rPr>
              <a:t>) in Central Region is expected to be </a:t>
            </a:r>
            <a:r>
              <a:rPr lang="en-US" sz="2499">
                <a:solidFill>
                  <a:srgbClr val="000000"/>
                </a:solidFill>
                <a:latin typeface="Canva Sans Bold"/>
              </a:rPr>
              <a:t>24.9 units lower</a:t>
            </a:r>
          </a:p>
          <a:p>
            <a:pPr>
              <a:lnSpc>
                <a:spcPts val="3499"/>
              </a:lnSpc>
            </a:pPr>
            <a:r>
              <a:rPr lang="en-US" sz="2499">
                <a:solidFill>
                  <a:srgbClr val="000000"/>
                </a:solidFill>
                <a:latin typeface="Canva Sans"/>
              </a:rPr>
              <a:t>compared to the </a:t>
            </a:r>
            <a:r>
              <a:rPr lang="en-US" sz="2499">
                <a:solidFill>
                  <a:srgbClr val="000000"/>
                </a:solidFill>
                <a:latin typeface="Canva Sans Bold"/>
              </a:rPr>
              <a:t>base region (Nothern Region).</a:t>
            </a:r>
            <a:r>
              <a:rPr lang="en-US" sz="2499">
                <a:solidFill>
                  <a:srgbClr val="000000"/>
                </a:solidFill>
                <a:latin typeface="Canva Sans"/>
              </a:rPr>
              <a:t> However, this difference is not statistically significant (p = 0.108).</a:t>
            </a:r>
          </a:p>
          <a:p>
            <a:pPr>
              <a:lnSpc>
                <a:spcPts val="3499"/>
              </a:lnSpc>
            </a:pPr>
            <a:r>
              <a:rPr lang="en-US" sz="2499">
                <a:solidFill>
                  <a:srgbClr val="000000"/>
                </a:solidFill>
                <a:latin typeface="Canva Sans Bold"/>
              </a:rPr>
              <a:t>Gini Coefficient in Central Region:</a:t>
            </a:r>
            <a:r>
              <a:rPr lang="en-US" sz="2499">
                <a:solidFill>
                  <a:srgbClr val="000000"/>
                </a:solidFill>
                <a:latin typeface="Canva Sans"/>
              </a:rPr>
              <a:t> The coefficient for the interaction term between Central Region and Gini is </a:t>
            </a:r>
            <a:r>
              <a:rPr lang="en-US" sz="2499">
                <a:solidFill>
                  <a:srgbClr val="000000"/>
                </a:solidFill>
                <a:latin typeface="Canva Sans Bold"/>
              </a:rPr>
              <a:t>31.59</a:t>
            </a:r>
            <a:r>
              <a:rPr lang="en-US" sz="2499">
                <a:solidFill>
                  <a:srgbClr val="000000"/>
                </a:solidFill>
                <a:latin typeface="Canva Sans"/>
              </a:rPr>
              <a:t>. This indicates that in </a:t>
            </a:r>
            <a:r>
              <a:rPr lang="en-US" sz="2499">
                <a:solidFill>
                  <a:srgbClr val="000000"/>
                </a:solidFill>
                <a:latin typeface="Canva Sans Bold"/>
              </a:rPr>
              <a:t>Central Region</a:t>
            </a:r>
            <a:r>
              <a:rPr lang="en-US" sz="2499">
                <a:solidFill>
                  <a:srgbClr val="000000"/>
                </a:solidFill>
                <a:latin typeface="Canva Sans"/>
              </a:rPr>
              <a:t>, for each unit increase in the Gini coefficient, the </a:t>
            </a:r>
            <a:r>
              <a:rPr lang="en-US" sz="2499">
                <a:solidFill>
                  <a:srgbClr val="000000"/>
                </a:solidFill>
                <a:latin typeface="Canva Sans Bold"/>
              </a:rPr>
              <a:t>GWQ </a:t>
            </a:r>
            <a:r>
              <a:rPr lang="en-US" sz="2499">
                <a:solidFill>
                  <a:srgbClr val="000000"/>
                </a:solidFill>
                <a:latin typeface="Canva Sans"/>
              </a:rPr>
              <a:t>is expected to increase by</a:t>
            </a:r>
            <a:r>
              <a:rPr lang="en-US" sz="2499">
                <a:solidFill>
                  <a:srgbClr val="000000"/>
                </a:solidFill>
                <a:latin typeface="Canva Sans Bold"/>
              </a:rPr>
              <a:t> 31.59</a:t>
            </a:r>
            <a:r>
              <a:rPr lang="en-US" sz="2499">
                <a:solidFill>
                  <a:srgbClr val="000000"/>
                </a:solidFill>
                <a:latin typeface="Canva Sans"/>
              </a:rPr>
              <a:t>. units. However, this effect is not statistically significant (p = 0.173).</a:t>
            </a:r>
          </a:p>
          <a:p>
            <a:pPr>
              <a:lnSpc>
                <a:spcPts val="3499"/>
              </a:lnSpc>
            </a:pPr>
            <a:endParaRPr lang="en-US" sz="2499">
              <a:solidFill>
                <a:srgbClr val="000000"/>
              </a:solidFill>
              <a:latin typeface="Canva Sans"/>
            </a:endParaRPr>
          </a:p>
          <a:p>
            <a:pPr>
              <a:lnSpc>
                <a:spcPts val="3499"/>
              </a:lnSpc>
            </a:pPr>
            <a:endParaRPr lang="en-US" sz="2499">
              <a:solidFill>
                <a:srgbClr val="000000"/>
              </a:solidFill>
              <a:latin typeface="Canva Sans"/>
            </a:endParaRPr>
          </a:p>
          <a:p>
            <a:pPr>
              <a:lnSpc>
                <a:spcPts val="3499"/>
              </a:lnSpc>
            </a:pPr>
            <a:endParaRPr lang="en-US" sz="2499">
              <a:solidFill>
                <a:srgbClr val="000000"/>
              </a:solidFill>
              <a:latin typeface="Canva Sans"/>
            </a:endParaRPr>
          </a:p>
          <a:p>
            <a:pPr>
              <a:lnSpc>
                <a:spcPts val="3499"/>
              </a:lnSpc>
            </a:pPr>
            <a:endParaRPr lang="en-US" sz="2499">
              <a:solidFill>
                <a:srgbClr val="000000"/>
              </a:solidFill>
              <a:latin typeface="Canva Sans"/>
            </a:endParaRPr>
          </a:p>
          <a:p>
            <a:pPr>
              <a:lnSpc>
                <a:spcPts val="3499"/>
              </a:lnSpc>
              <a:spcBef>
                <a:spcPct val="0"/>
              </a:spcBef>
            </a:pPr>
            <a:endParaRPr lang="en-US" sz="2499">
              <a:solidFill>
                <a:srgbClr val="000000"/>
              </a:solidFill>
              <a:latin typeface="Canv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8268" t="-755" r="-12045" b="-29559"/>
            </a:stretch>
          </a:blipFill>
        </p:spPr>
      </p:sp>
      <p:sp>
        <p:nvSpPr>
          <p:cNvPr id="3" name="Freeform 3"/>
          <p:cNvSpPr/>
          <p:nvPr/>
        </p:nvSpPr>
        <p:spPr>
          <a:xfrm rot="-10322409">
            <a:off x="-682882" y="9165836"/>
            <a:ext cx="17622628" cy="5841296"/>
          </a:xfrm>
          <a:custGeom>
            <a:avLst/>
            <a:gdLst/>
            <a:ahLst/>
            <a:cxnLst/>
            <a:rect l="l" t="t" r="r" b="b"/>
            <a:pathLst>
              <a:path w="17622628" h="5841296">
                <a:moveTo>
                  <a:pt x="0" y="0"/>
                </a:moveTo>
                <a:lnTo>
                  <a:pt x="17622627" y="0"/>
                </a:lnTo>
                <a:lnTo>
                  <a:pt x="17622627" y="5841296"/>
                </a:lnTo>
                <a:lnTo>
                  <a:pt x="0" y="5841296"/>
                </a:lnTo>
                <a:lnTo>
                  <a:pt x="0" y="0"/>
                </a:lnTo>
                <a:close/>
              </a:path>
            </a:pathLst>
          </a:custGeom>
          <a:blipFill>
            <a:blip r:embed="rId3">
              <a:alphaModFix amt="54000"/>
            </a:blip>
            <a:stretch>
              <a:fillRect t="-4492" b="-4492"/>
            </a:stretch>
          </a:blipFill>
        </p:spPr>
      </p:sp>
      <p:sp>
        <p:nvSpPr>
          <p:cNvPr id="4" name="Freeform 4"/>
          <p:cNvSpPr/>
          <p:nvPr/>
        </p:nvSpPr>
        <p:spPr>
          <a:xfrm rot="5400000">
            <a:off x="1744749" y="3998747"/>
            <a:ext cx="4682146" cy="7603071"/>
          </a:xfrm>
          <a:custGeom>
            <a:avLst/>
            <a:gdLst/>
            <a:ahLst/>
            <a:cxnLst/>
            <a:rect l="l" t="t" r="r" b="b"/>
            <a:pathLst>
              <a:path w="4682146" h="7603071">
                <a:moveTo>
                  <a:pt x="0" y="0"/>
                </a:moveTo>
                <a:lnTo>
                  <a:pt x="4682146" y="0"/>
                </a:lnTo>
                <a:lnTo>
                  <a:pt x="4682146" y="7603071"/>
                </a:lnTo>
                <a:lnTo>
                  <a:pt x="0" y="7603071"/>
                </a:lnTo>
                <a:lnTo>
                  <a:pt x="0" y="0"/>
                </a:lnTo>
                <a:close/>
              </a:path>
            </a:pathLst>
          </a:custGeom>
          <a:blipFill>
            <a:blip r:embed="rId4"/>
            <a:stretch>
              <a:fillRect l="-184152" t="-15012" r="-111725" b="-31261"/>
            </a:stretch>
          </a:blipFill>
        </p:spPr>
      </p:sp>
      <p:grpSp>
        <p:nvGrpSpPr>
          <p:cNvPr id="5" name="Group 5"/>
          <p:cNvGrpSpPr/>
          <p:nvPr/>
        </p:nvGrpSpPr>
        <p:grpSpPr>
          <a:xfrm>
            <a:off x="518" y="784282"/>
            <a:ext cx="18287482" cy="1734247"/>
            <a:chOff x="0" y="0"/>
            <a:chExt cx="24383309" cy="2312330"/>
          </a:xfrm>
        </p:grpSpPr>
        <p:sp>
          <p:nvSpPr>
            <p:cNvPr id="6" name="Freeform 6"/>
            <p:cNvSpPr/>
            <p:nvPr/>
          </p:nvSpPr>
          <p:spPr>
            <a:xfrm>
              <a:off x="0" y="327109"/>
              <a:ext cx="24383309" cy="1985220"/>
            </a:xfrm>
            <a:custGeom>
              <a:avLst/>
              <a:gdLst/>
              <a:ahLst/>
              <a:cxnLst/>
              <a:rect l="l" t="t" r="r" b="b"/>
              <a:pathLst>
                <a:path w="24383309" h="1985220">
                  <a:moveTo>
                    <a:pt x="0" y="0"/>
                  </a:moveTo>
                  <a:lnTo>
                    <a:pt x="24383309" y="0"/>
                  </a:lnTo>
                  <a:lnTo>
                    <a:pt x="24383309" y="1985221"/>
                  </a:lnTo>
                  <a:lnTo>
                    <a:pt x="0" y="1985221"/>
                  </a:lnTo>
                  <a:lnTo>
                    <a:pt x="0" y="0"/>
                  </a:lnTo>
                  <a:close/>
                </a:path>
              </a:pathLst>
            </a:custGeom>
            <a:blipFill>
              <a:blip r:embed="rId4"/>
              <a:stretch>
                <a:fillRect l="-553" t="-303952" r="-17438" b="-465582"/>
              </a:stretch>
            </a:blipFill>
          </p:spPr>
        </p:sp>
        <p:sp>
          <p:nvSpPr>
            <p:cNvPr id="7" name="TextBox 7"/>
            <p:cNvSpPr txBox="1"/>
            <p:nvPr/>
          </p:nvSpPr>
          <p:spPr>
            <a:xfrm>
              <a:off x="245847" y="-38100"/>
              <a:ext cx="23933326" cy="525343"/>
            </a:xfrm>
            <a:prstGeom prst="rect">
              <a:avLst/>
            </a:prstGeom>
          </p:spPr>
          <p:txBody>
            <a:bodyPr lIns="0" tIns="0" rIns="0" bIns="0" rtlCol="0" anchor="t">
              <a:spAutoFit/>
            </a:bodyPr>
            <a:lstStyle/>
            <a:p>
              <a:pPr marL="0" lvl="0" indent="0">
                <a:lnSpc>
                  <a:spcPts val="3428"/>
                </a:lnSpc>
                <a:spcBef>
                  <a:spcPct val="0"/>
                </a:spcBef>
              </a:pPr>
              <a:endParaRPr/>
            </a:p>
          </p:txBody>
        </p:sp>
      </p:grpSp>
      <p:sp>
        <p:nvSpPr>
          <p:cNvPr id="8" name="Freeform 8"/>
          <p:cNvSpPr/>
          <p:nvPr/>
        </p:nvSpPr>
        <p:spPr>
          <a:xfrm>
            <a:off x="15629373" y="2151979"/>
            <a:ext cx="2814358" cy="941718"/>
          </a:xfrm>
          <a:custGeom>
            <a:avLst/>
            <a:gdLst/>
            <a:ahLst/>
            <a:cxnLst/>
            <a:rect l="l" t="t" r="r" b="b"/>
            <a:pathLst>
              <a:path w="2814358" h="941718">
                <a:moveTo>
                  <a:pt x="0" y="0"/>
                </a:moveTo>
                <a:lnTo>
                  <a:pt x="2814358" y="0"/>
                </a:lnTo>
                <a:lnTo>
                  <a:pt x="2814358" y="941718"/>
                </a:lnTo>
                <a:lnTo>
                  <a:pt x="0" y="941718"/>
                </a:lnTo>
                <a:lnTo>
                  <a:pt x="0" y="0"/>
                </a:lnTo>
                <a:close/>
              </a:path>
            </a:pathLst>
          </a:custGeom>
          <a:blipFill>
            <a:blip r:embed="rId5"/>
            <a:stretch>
              <a:fillRect l="-21884" t="-100000" r="-65967"/>
            </a:stretch>
          </a:blipFill>
        </p:spPr>
      </p:sp>
      <p:sp>
        <p:nvSpPr>
          <p:cNvPr id="9" name="Freeform 9"/>
          <p:cNvSpPr/>
          <p:nvPr/>
        </p:nvSpPr>
        <p:spPr>
          <a:xfrm>
            <a:off x="103581" y="2679820"/>
            <a:ext cx="18000417" cy="2436489"/>
          </a:xfrm>
          <a:custGeom>
            <a:avLst/>
            <a:gdLst/>
            <a:ahLst/>
            <a:cxnLst/>
            <a:rect l="l" t="t" r="r" b="b"/>
            <a:pathLst>
              <a:path w="18000417" h="2436489">
                <a:moveTo>
                  <a:pt x="0" y="0"/>
                </a:moveTo>
                <a:lnTo>
                  <a:pt x="18000417" y="0"/>
                </a:lnTo>
                <a:lnTo>
                  <a:pt x="18000417" y="2436489"/>
                </a:lnTo>
                <a:lnTo>
                  <a:pt x="0" y="2436489"/>
                </a:lnTo>
                <a:lnTo>
                  <a:pt x="0" y="0"/>
                </a:lnTo>
                <a:close/>
              </a:path>
            </a:pathLst>
          </a:custGeom>
          <a:blipFill>
            <a:blip r:embed="rId4"/>
            <a:stretch>
              <a:fillRect l="-630" t="-208234" r="-17361" b="-214789"/>
            </a:stretch>
          </a:blipFill>
        </p:spPr>
      </p:sp>
      <p:sp>
        <p:nvSpPr>
          <p:cNvPr id="10" name="Freeform 10"/>
          <p:cNvSpPr/>
          <p:nvPr/>
        </p:nvSpPr>
        <p:spPr>
          <a:xfrm>
            <a:off x="8401605" y="5116309"/>
            <a:ext cx="9768071" cy="5143500"/>
          </a:xfrm>
          <a:custGeom>
            <a:avLst/>
            <a:gdLst/>
            <a:ahLst/>
            <a:cxnLst/>
            <a:rect l="l" t="t" r="r" b="b"/>
            <a:pathLst>
              <a:path w="9768071" h="5143500">
                <a:moveTo>
                  <a:pt x="0" y="0"/>
                </a:moveTo>
                <a:lnTo>
                  <a:pt x="9768071" y="0"/>
                </a:lnTo>
                <a:lnTo>
                  <a:pt x="9768071" y="5143500"/>
                </a:lnTo>
                <a:lnTo>
                  <a:pt x="0" y="5143500"/>
                </a:lnTo>
                <a:lnTo>
                  <a:pt x="0" y="0"/>
                </a:lnTo>
                <a:close/>
              </a:path>
            </a:pathLst>
          </a:custGeom>
          <a:blipFill>
            <a:blip r:embed="rId6"/>
            <a:stretch>
              <a:fillRect/>
            </a:stretch>
          </a:blipFill>
        </p:spPr>
      </p:sp>
      <p:grpSp>
        <p:nvGrpSpPr>
          <p:cNvPr id="11" name="Group 11"/>
          <p:cNvGrpSpPr/>
          <p:nvPr/>
        </p:nvGrpSpPr>
        <p:grpSpPr>
          <a:xfrm>
            <a:off x="284287" y="2785241"/>
            <a:ext cx="9820926" cy="480241"/>
            <a:chOff x="0" y="0"/>
            <a:chExt cx="13094568" cy="640321"/>
          </a:xfrm>
        </p:grpSpPr>
        <p:sp>
          <p:nvSpPr>
            <p:cNvPr id="12" name="Freeform 12"/>
            <p:cNvSpPr/>
            <p:nvPr/>
          </p:nvSpPr>
          <p:spPr>
            <a:xfrm>
              <a:off x="0" y="0"/>
              <a:ext cx="13094568" cy="640321"/>
            </a:xfrm>
            <a:custGeom>
              <a:avLst/>
              <a:gdLst/>
              <a:ahLst/>
              <a:cxnLst/>
              <a:rect l="l" t="t" r="r" b="b"/>
              <a:pathLst>
                <a:path w="13094568" h="640321">
                  <a:moveTo>
                    <a:pt x="0" y="0"/>
                  </a:moveTo>
                  <a:lnTo>
                    <a:pt x="13094568" y="0"/>
                  </a:lnTo>
                  <a:lnTo>
                    <a:pt x="13094568" y="640321"/>
                  </a:lnTo>
                  <a:lnTo>
                    <a:pt x="0" y="6403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13" name="Group 13"/>
          <p:cNvGrpSpPr/>
          <p:nvPr/>
        </p:nvGrpSpPr>
        <p:grpSpPr>
          <a:xfrm>
            <a:off x="10195350" y="2805333"/>
            <a:ext cx="7749358" cy="430520"/>
            <a:chOff x="0" y="0"/>
            <a:chExt cx="10332477" cy="574027"/>
          </a:xfrm>
        </p:grpSpPr>
        <p:sp>
          <p:nvSpPr>
            <p:cNvPr id="14" name="Freeform 14"/>
            <p:cNvSpPr/>
            <p:nvPr/>
          </p:nvSpPr>
          <p:spPr>
            <a:xfrm>
              <a:off x="0" y="0"/>
              <a:ext cx="10332477" cy="574027"/>
            </a:xfrm>
            <a:custGeom>
              <a:avLst/>
              <a:gdLst/>
              <a:ahLst/>
              <a:cxnLst/>
              <a:rect l="l" t="t" r="r" b="b"/>
              <a:pathLst>
                <a:path w="10332477" h="574027">
                  <a:moveTo>
                    <a:pt x="0" y="0"/>
                  </a:moveTo>
                  <a:lnTo>
                    <a:pt x="10332477" y="0"/>
                  </a:lnTo>
                  <a:lnTo>
                    <a:pt x="10332477" y="574027"/>
                  </a:lnTo>
                  <a:lnTo>
                    <a:pt x="0" y="5740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5" name="TextBox 15"/>
          <p:cNvSpPr txBox="1"/>
          <p:nvPr/>
        </p:nvSpPr>
        <p:spPr>
          <a:xfrm>
            <a:off x="3979275" y="3494082"/>
            <a:ext cx="10090755" cy="280886"/>
          </a:xfrm>
          <a:prstGeom prst="rect">
            <a:avLst/>
          </a:prstGeom>
        </p:spPr>
        <p:txBody>
          <a:bodyPr lIns="0" tIns="0" rIns="0" bIns="0" rtlCol="0" anchor="t">
            <a:spAutoFit/>
          </a:bodyPr>
          <a:lstStyle/>
          <a:p>
            <a:pPr marL="0" lvl="0" indent="0" algn="ctr">
              <a:lnSpc>
                <a:spcPts val="2418"/>
              </a:lnSpc>
              <a:spcBef>
                <a:spcPct val="0"/>
              </a:spcBef>
            </a:pPr>
            <a:r>
              <a:rPr lang="en-US" sz="1727">
                <a:solidFill>
                  <a:srgbClr val="000000"/>
                </a:solidFill>
                <a:latin typeface="Canva Sans"/>
              </a:rPr>
              <a:t>Now, taking the partial derivative of GWQ with respect to SDP , we get:</a:t>
            </a:r>
          </a:p>
        </p:txBody>
      </p:sp>
      <p:grpSp>
        <p:nvGrpSpPr>
          <p:cNvPr id="16" name="Group 16"/>
          <p:cNvGrpSpPr/>
          <p:nvPr/>
        </p:nvGrpSpPr>
        <p:grpSpPr>
          <a:xfrm>
            <a:off x="448193" y="3774968"/>
            <a:ext cx="7432183" cy="1052893"/>
            <a:chOff x="0" y="0"/>
            <a:chExt cx="9909577" cy="1403857"/>
          </a:xfrm>
        </p:grpSpPr>
        <p:sp>
          <p:nvSpPr>
            <p:cNvPr id="17" name="Freeform 17"/>
            <p:cNvSpPr/>
            <p:nvPr/>
          </p:nvSpPr>
          <p:spPr>
            <a:xfrm>
              <a:off x="0" y="0"/>
              <a:ext cx="9909577" cy="1403857"/>
            </a:xfrm>
            <a:custGeom>
              <a:avLst/>
              <a:gdLst/>
              <a:ahLst/>
              <a:cxnLst/>
              <a:rect l="l" t="t" r="r" b="b"/>
              <a:pathLst>
                <a:path w="9909577" h="1403857">
                  <a:moveTo>
                    <a:pt x="0" y="0"/>
                  </a:moveTo>
                  <a:lnTo>
                    <a:pt x="9909577" y="0"/>
                  </a:lnTo>
                  <a:lnTo>
                    <a:pt x="9909577" y="1403857"/>
                  </a:lnTo>
                  <a:lnTo>
                    <a:pt x="0" y="140385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grpSp>
        <p:nvGrpSpPr>
          <p:cNvPr id="18" name="Group 18"/>
          <p:cNvGrpSpPr/>
          <p:nvPr/>
        </p:nvGrpSpPr>
        <p:grpSpPr>
          <a:xfrm>
            <a:off x="7887358" y="4081421"/>
            <a:ext cx="6833559" cy="460689"/>
            <a:chOff x="0" y="0"/>
            <a:chExt cx="9111412" cy="614252"/>
          </a:xfrm>
        </p:grpSpPr>
        <p:sp>
          <p:nvSpPr>
            <p:cNvPr id="19" name="Freeform 19"/>
            <p:cNvSpPr/>
            <p:nvPr/>
          </p:nvSpPr>
          <p:spPr>
            <a:xfrm>
              <a:off x="0" y="0"/>
              <a:ext cx="9111412" cy="614252"/>
            </a:xfrm>
            <a:custGeom>
              <a:avLst/>
              <a:gdLst/>
              <a:ahLst/>
              <a:cxnLst/>
              <a:rect l="l" t="t" r="r" b="b"/>
              <a:pathLst>
                <a:path w="9111412" h="614252">
                  <a:moveTo>
                    <a:pt x="0" y="0"/>
                  </a:moveTo>
                  <a:lnTo>
                    <a:pt x="9111412" y="0"/>
                  </a:lnTo>
                  <a:lnTo>
                    <a:pt x="9111412" y="614252"/>
                  </a:lnTo>
                  <a:lnTo>
                    <a:pt x="0" y="61425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grpSp>
        <p:nvGrpSpPr>
          <p:cNvPr id="20" name="Group 20"/>
          <p:cNvGrpSpPr/>
          <p:nvPr/>
        </p:nvGrpSpPr>
        <p:grpSpPr>
          <a:xfrm>
            <a:off x="14632622" y="4015524"/>
            <a:ext cx="1856449" cy="592484"/>
            <a:chOff x="0" y="0"/>
            <a:chExt cx="2475266" cy="789978"/>
          </a:xfrm>
        </p:grpSpPr>
        <p:sp>
          <p:nvSpPr>
            <p:cNvPr id="21" name="Freeform 21"/>
            <p:cNvSpPr/>
            <p:nvPr/>
          </p:nvSpPr>
          <p:spPr>
            <a:xfrm>
              <a:off x="0" y="0"/>
              <a:ext cx="2475266" cy="789978"/>
            </a:xfrm>
            <a:custGeom>
              <a:avLst/>
              <a:gdLst/>
              <a:ahLst/>
              <a:cxnLst/>
              <a:rect l="l" t="t" r="r" b="b"/>
              <a:pathLst>
                <a:path w="2475266" h="789978">
                  <a:moveTo>
                    <a:pt x="0" y="0"/>
                  </a:moveTo>
                  <a:lnTo>
                    <a:pt x="2475266" y="0"/>
                  </a:lnTo>
                  <a:lnTo>
                    <a:pt x="2475266" y="789978"/>
                  </a:lnTo>
                  <a:lnTo>
                    <a:pt x="0" y="78997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grpSp>
        <p:nvGrpSpPr>
          <p:cNvPr id="22" name="Group 22"/>
          <p:cNvGrpSpPr/>
          <p:nvPr/>
        </p:nvGrpSpPr>
        <p:grpSpPr>
          <a:xfrm>
            <a:off x="16489071" y="3949627"/>
            <a:ext cx="1540458" cy="592484"/>
            <a:chOff x="0" y="0"/>
            <a:chExt cx="2053944" cy="789978"/>
          </a:xfrm>
        </p:grpSpPr>
        <p:sp>
          <p:nvSpPr>
            <p:cNvPr id="23" name="Freeform 23"/>
            <p:cNvSpPr/>
            <p:nvPr/>
          </p:nvSpPr>
          <p:spPr>
            <a:xfrm>
              <a:off x="0" y="0"/>
              <a:ext cx="2053944" cy="789978"/>
            </a:xfrm>
            <a:custGeom>
              <a:avLst/>
              <a:gdLst/>
              <a:ahLst/>
              <a:cxnLst/>
              <a:rect l="l" t="t" r="r" b="b"/>
              <a:pathLst>
                <a:path w="2053944" h="789978">
                  <a:moveTo>
                    <a:pt x="0" y="0"/>
                  </a:moveTo>
                  <a:lnTo>
                    <a:pt x="2053944" y="0"/>
                  </a:lnTo>
                  <a:lnTo>
                    <a:pt x="2053944" y="789978"/>
                  </a:lnTo>
                  <a:lnTo>
                    <a:pt x="0" y="78997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sp>
        <p:nvSpPr>
          <p:cNvPr id="24" name="TextBox 24"/>
          <p:cNvSpPr txBox="1"/>
          <p:nvPr/>
        </p:nvSpPr>
        <p:spPr>
          <a:xfrm>
            <a:off x="3545023" y="141605"/>
            <a:ext cx="1052500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Interpreting Coeffecients of SDP</a:t>
            </a:r>
          </a:p>
        </p:txBody>
      </p:sp>
      <p:sp>
        <p:nvSpPr>
          <p:cNvPr id="25" name="TextBox 25"/>
          <p:cNvSpPr txBox="1"/>
          <p:nvPr/>
        </p:nvSpPr>
        <p:spPr>
          <a:xfrm>
            <a:off x="-39951" y="1106162"/>
            <a:ext cx="18287482" cy="1336167"/>
          </a:xfrm>
          <a:prstGeom prst="rect">
            <a:avLst/>
          </a:prstGeom>
        </p:spPr>
        <p:txBody>
          <a:bodyPr lIns="0" tIns="0" rIns="0" bIns="0" rtlCol="0" anchor="t">
            <a:spAutoFit/>
          </a:bodyPr>
          <a:lstStyle/>
          <a:p>
            <a:pPr algn="ctr">
              <a:lnSpc>
                <a:spcPts val="3528"/>
              </a:lnSpc>
              <a:spcBef>
                <a:spcPct val="0"/>
              </a:spcBef>
            </a:pPr>
            <a:r>
              <a:rPr lang="en-US" sz="2520">
                <a:solidFill>
                  <a:srgbClr val="000000"/>
                </a:solidFill>
                <a:latin typeface="Canva Sans"/>
              </a:rPr>
              <a:t>Since the coefficients for SDP, SDP2, and SDP3 are highly correlated with each other, it’s difficult to interpret each coefficient individually. However, considering other independent variables such as Gini to be constant, we can rewrite the equation as:</a:t>
            </a:r>
          </a:p>
        </p:txBody>
      </p:sp>
      <p:sp>
        <p:nvSpPr>
          <p:cNvPr id="26" name="TextBox 26"/>
          <p:cNvSpPr txBox="1"/>
          <p:nvPr/>
        </p:nvSpPr>
        <p:spPr>
          <a:xfrm>
            <a:off x="448193" y="5563984"/>
            <a:ext cx="7247368" cy="5812953"/>
          </a:xfrm>
          <a:prstGeom prst="rect">
            <a:avLst/>
          </a:prstGeom>
        </p:spPr>
        <p:txBody>
          <a:bodyPr lIns="0" tIns="0" rIns="0" bIns="0" rtlCol="0" anchor="t">
            <a:spAutoFit/>
          </a:bodyPr>
          <a:lstStyle/>
          <a:p>
            <a:pPr algn="just">
              <a:lnSpc>
                <a:spcPts val="3525"/>
              </a:lnSpc>
            </a:pPr>
            <a:r>
              <a:rPr lang="en-US" sz="2518">
                <a:solidFill>
                  <a:srgbClr val="000000"/>
                </a:solidFill>
                <a:latin typeface="Canva Sans"/>
              </a:rPr>
              <a:t>This implies that for a </a:t>
            </a:r>
            <a:r>
              <a:rPr lang="en-US" sz="2518">
                <a:solidFill>
                  <a:srgbClr val="000000"/>
                </a:solidFill>
                <a:latin typeface="Canva Sans Bold"/>
              </a:rPr>
              <a:t>one-unit increase in SDP</a:t>
            </a:r>
            <a:r>
              <a:rPr lang="en-US" sz="2518">
                <a:solidFill>
                  <a:srgbClr val="000000"/>
                </a:solidFill>
                <a:latin typeface="Canva Sans"/>
              </a:rPr>
              <a:t> in the Central Region, holding other variables </a:t>
            </a:r>
            <a:r>
              <a:rPr lang="en-US" sz="2518">
                <a:solidFill>
                  <a:srgbClr val="000000"/>
                </a:solidFill>
                <a:latin typeface="Canva Sans Bold"/>
              </a:rPr>
              <a:t>constant</a:t>
            </a:r>
            <a:r>
              <a:rPr lang="en-US" sz="2518">
                <a:solidFill>
                  <a:srgbClr val="000000"/>
                </a:solidFill>
                <a:latin typeface="Canva Sans"/>
              </a:rPr>
              <a:t>, the </a:t>
            </a:r>
            <a:r>
              <a:rPr lang="en-US" sz="2518">
                <a:solidFill>
                  <a:srgbClr val="000000"/>
                </a:solidFill>
                <a:latin typeface="Canva Sans Bold"/>
              </a:rPr>
              <a:t>GWQ </a:t>
            </a:r>
            <a:r>
              <a:rPr lang="en-US" sz="2518">
                <a:solidFill>
                  <a:srgbClr val="000000"/>
                </a:solidFill>
                <a:latin typeface="Canva Sans"/>
              </a:rPr>
              <a:t>is expected to change by the sum of the coefficients </a:t>
            </a:r>
            <a:r>
              <a:rPr lang="en-US" sz="2518">
                <a:solidFill>
                  <a:srgbClr val="000000"/>
                </a:solidFill>
                <a:latin typeface="Canva Sans Bold"/>
              </a:rPr>
              <a:t>β1, β11</a:t>
            </a:r>
            <a:r>
              <a:rPr lang="en-US" sz="2518">
                <a:solidFill>
                  <a:srgbClr val="000000"/>
                </a:solidFill>
                <a:latin typeface="Canva Sans"/>
              </a:rPr>
              <a:t>, plus </a:t>
            </a:r>
            <a:r>
              <a:rPr lang="en-US" sz="2518">
                <a:solidFill>
                  <a:srgbClr val="000000"/>
                </a:solidFill>
                <a:latin typeface="Canva Sans Bold"/>
              </a:rPr>
              <a:t>twice </a:t>
            </a:r>
            <a:r>
              <a:rPr lang="en-US" sz="2518">
                <a:solidFill>
                  <a:srgbClr val="000000"/>
                </a:solidFill>
                <a:latin typeface="Canva Sans"/>
              </a:rPr>
              <a:t>the sum of the coefficients </a:t>
            </a:r>
            <a:r>
              <a:rPr lang="en-US" sz="2518">
                <a:solidFill>
                  <a:srgbClr val="000000"/>
                </a:solidFill>
                <a:latin typeface="Canva Sans Bold"/>
              </a:rPr>
              <a:t>β2, β12</a:t>
            </a:r>
            <a:r>
              <a:rPr lang="en-US" sz="2518">
                <a:solidFill>
                  <a:srgbClr val="000000"/>
                </a:solidFill>
                <a:latin typeface="Canva Sans"/>
              </a:rPr>
              <a:t>, times the value of </a:t>
            </a:r>
            <a:r>
              <a:rPr lang="en-US" sz="2518">
                <a:solidFill>
                  <a:srgbClr val="000000"/>
                </a:solidFill>
                <a:latin typeface="Canva Sans Bold"/>
              </a:rPr>
              <a:t>SDP</a:t>
            </a:r>
            <a:r>
              <a:rPr lang="en-US" sz="2518">
                <a:solidFill>
                  <a:srgbClr val="000000"/>
                </a:solidFill>
                <a:latin typeface="Canva Sans"/>
              </a:rPr>
              <a:t>, plus</a:t>
            </a:r>
            <a:r>
              <a:rPr lang="en-US" sz="2518">
                <a:solidFill>
                  <a:srgbClr val="000000"/>
                </a:solidFill>
                <a:latin typeface="Canva Sans Bold"/>
              </a:rPr>
              <a:t> three times</a:t>
            </a:r>
            <a:r>
              <a:rPr lang="en-US" sz="2518">
                <a:solidFill>
                  <a:srgbClr val="000000"/>
                </a:solidFill>
                <a:latin typeface="Canva Sans"/>
              </a:rPr>
              <a:t> the sum of the coefficients </a:t>
            </a:r>
            <a:r>
              <a:rPr lang="en-US" sz="2518">
                <a:solidFill>
                  <a:srgbClr val="000000"/>
                </a:solidFill>
                <a:latin typeface="Canva Sans Bold"/>
              </a:rPr>
              <a:t>β3, β13</a:t>
            </a:r>
            <a:r>
              <a:rPr lang="en-US" sz="2518">
                <a:solidFill>
                  <a:srgbClr val="000000"/>
                </a:solidFill>
                <a:latin typeface="Canva Sans"/>
              </a:rPr>
              <a:t>, times the </a:t>
            </a:r>
            <a:r>
              <a:rPr lang="en-US" sz="2518">
                <a:solidFill>
                  <a:srgbClr val="000000"/>
                </a:solidFill>
                <a:latin typeface="Canva Sans Bold"/>
              </a:rPr>
              <a:t>square </a:t>
            </a:r>
            <a:r>
              <a:rPr lang="en-US" sz="2518">
                <a:solidFill>
                  <a:srgbClr val="000000"/>
                </a:solidFill>
                <a:latin typeface="Canva Sans"/>
              </a:rPr>
              <a:t>of the value of </a:t>
            </a:r>
            <a:r>
              <a:rPr lang="en-US" sz="2518">
                <a:solidFill>
                  <a:srgbClr val="000000"/>
                </a:solidFill>
                <a:latin typeface="Canva Sans Bold"/>
              </a:rPr>
              <a:t>SDP</a:t>
            </a:r>
            <a:r>
              <a:rPr lang="en-US" sz="2518">
                <a:solidFill>
                  <a:srgbClr val="000000"/>
                </a:solidFill>
                <a:latin typeface="Canva Sans"/>
              </a:rPr>
              <a:t>.</a:t>
            </a:r>
          </a:p>
          <a:p>
            <a:pPr algn="just">
              <a:lnSpc>
                <a:spcPts val="3525"/>
              </a:lnSpc>
            </a:pPr>
            <a:endParaRPr lang="en-US" sz="2518">
              <a:solidFill>
                <a:srgbClr val="000000"/>
              </a:solidFill>
              <a:latin typeface="Canva Sans"/>
            </a:endParaRPr>
          </a:p>
          <a:p>
            <a:pPr algn="just">
              <a:lnSpc>
                <a:spcPts val="3525"/>
              </a:lnSpc>
            </a:pPr>
            <a:endParaRPr lang="en-US" sz="2518">
              <a:solidFill>
                <a:srgbClr val="000000"/>
              </a:solidFill>
              <a:latin typeface="Canva Sans"/>
            </a:endParaRPr>
          </a:p>
          <a:p>
            <a:pPr algn="just">
              <a:lnSpc>
                <a:spcPts val="3525"/>
              </a:lnSpc>
            </a:pPr>
            <a:endParaRPr lang="en-US" sz="2518">
              <a:solidFill>
                <a:srgbClr val="000000"/>
              </a:solidFill>
              <a:latin typeface="Canva Sans"/>
            </a:endParaRPr>
          </a:p>
          <a:p>
            <a:pPr algn="just">
              <a:lnSpc>
                <a:spcPts val="3525"/>
              </a:lnSpc>
            </a:pPr>
            <a:endParaRPr lang="en-US" sz="2518">
              <a:solidFill>
                <a:srgbClr val="000000"/>
              </a:solidFill>
              <a:latin typeface="Canva Sans"/>
            </a:endParaRPr>
          </a:p>
          <a:p>
            <a:pPr marL="0" lvl="0" indent="0" algn="just">
              <a:lnSpc>
                <a:spcPts val="3525"/>
              </a:lnSpc>
              <a:spcBef>
                <a:spcPct val="0"/>
              </a:spcBef>
            </a:pPr>
            <a:endParaRPr lang="en-US" sz="2518">
              <a:solidFill>
                <a:srgbClr val="000000"/>
              </a:solidFill>
              <a:latin typeface="Canv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rot="-9856270">
            <a:off x="-1046649" y="9194069"/>
            <a:ext cx="5657659" cy="4654242"/>
          </a:xfrm>
          <a:custGeom>
            <a:avLst/>
            <a:gdLst/>
            <a:ahLst/>
            <a:cxnLst/>
            <a:rect l="l" t="t" r="r" b="b"/>
            <a:pathLst>
              <a:path w="5657659" h="4654242">
                <a:moveTo>
                  <a:pt x="0" y="0"/>
                </a:moveTo>
                <a:lnTo>
                  <a:pt x="5657659" y="0"/>
                </a:lnTo>
                <a:lnTo>
                  <a:pt x="5657659" y="4654242"/>
                </a:lnTo>
                <a:lnTo>
                  <a:pt x="0" y="4654242"/>
                </a:lnTo>
                <a:lnTo>
                  <a:pt x="0" y="0"/>
                </a:lnTo>
                <a:close/>
              </a:path>
            </a:pathLst>
          </a:custGeom>
          <a:blipFill>
            <a:blip r:embed="rId3"/>
            <a:stretch>
              <a:fillRect t="-157268"/>
            </a:stretch>
          </a:blipFill>
        </p:spPr>
      </p:sp>
      <p:sp>
        <p:nvSpPr>
          <p:cNvPr id="4" name="TextBox 4"/>
          <p:cNvSpPr txBox="1"/>
          <p:nvPr/>
        </p:nvSpPr>
        <p:spPr>
          <a:xfrm>
            <a:off x="5908715" y="-171450"/>
            <a:ext cx="647057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Limitations</a:t>
            </a:r>
          </a:p>
        </p:txBody>
      </p:sp>
      <p:sp>
        <p:nvSpPr>
          <p:cNvPr id="5" name="Freeform 5"/>
          <p:cNvSpPr/>
          <p:nvPr/>
        </p:nvSpPr>
        <p:spPr>
          <a:xfrm>
            <a:off x="2607141" y="1530035"/>
            <a:ext cx="13073719" cy="6849379"/>
          </a:xfrm>
          <a:custGeom>
            <a:avLst/>
            <a:gdLst/>
            <a:ahLst/>
            <a:cxnLst/>
            <a:rect l="l" t="t" r="r" b="b"/>
            <a:pathLst>
              <a:path w="13073719" h="6849379">
                <a:moveTo>
                  <a:pt x="0" y="0"/>
                </a:moveTo>
                <a:lnTo>
                  <a:pt x="13073718" y="0"/>
                </a:lnTo>
                <a:lnTo>
                  <a:pt x="13073718" y="6849379"/>
                </a:lnTo>
                <a:lnTo>
                  <a:pt x="0" y="6849379"/>
                </a:lnTo>
                <a:lnTo>
                  <a:pt x="0" y="0"/>
                </a:lnTo>
                <a:close/>
              </a:path>
            </a:pathLst>
          </a:custGeom>
          <a:blipFill>
            <a:blip r:embed="rId4"/>
            <a:stretch>
              <a:fillRect l="-23004" t="-19944" r="-21505" b="-45556"/>
            </a:stretch>
          </a:blipFill>
        </p:spPr>
      </p:sp>
      <p:sp>
        <p:nvSpPr>
          <p:cNvPr id="6" name="TextBox 6"/>
          <p:cNvSpPr txBox="1"/>
          <p:nvPr/>
        </p:nvSpPr>
        <p:spPr>
          <a:xfrm>
            <a:off x="3187918" y="1996978"/>
            <a:ext cx="11912165" cy="2679192"/>
          </a:xfrm>
          <a:prstGeom prst="rect">
            <a:avLst/>
          </a:prstGeom>
        </p:spPr>
        <p:txBody>
          <a:bodyPr lIns="0" tIns="0" rIns="0" bIns="0" rtlCol="0" anchor="t">
            <a:spAutoFit/>
          </a:bodyPr>
          <a:lstStyle/>
          <a:p>
            <a:pPr marL="544068" lvl="1" indent="-272034" algn="ctr">
              <a:lnSpc>
                <a:spcPts val="3528"/>
              </a:lnSpc>
              <a:buFont typeface="Arial"/>
              <a:buChar char="•"/>
            </a:pPr>
            <a:r>
              <a:rPr lang="en-US" sz="2520">
                <a:solidFill>
                  <a:srgbClr val="000000"/>
                </a:solidFill>
                <a:latin typeface="Canva Sans"/>
              </a:rPr>
              <a:t> The decision to use state-level SDP instead of district-level SDP could introduce measurement error. While this assumption was made due to data availability constraints, it may not accurately capture economic disparities within states. This approach overlooks potential variations in economic activity at the district level, impacting the precision of the analysis</a:t>
            </a:r>
          </a:p>
        </p:txBody>
      </p:sp>
      <p:sp>
        <p:nvSpPr>
          <p:cNvPr id="7" name="TextBox 7"/>
          <p:cNvSpPr txBox="1"/>
          <p:nvPr/>
        </p:nvSpPr>
        <p:spPr>
          <a:xfrm>
            <a:off x="2938479" y="4897575"/>
            <a:ext cx="12161603" cy="3126867"/>
          </a:xfrm>
          <a:prstGeom prst="rect">
            <a:avLst/>
          </a:prstGeom>
        </p:spPr>
        <p:txBody>
          <a:bodyPr lIns="0" tIns="0" rIns="0" bIns="0" rtlCol="0" anchor="t">
            <a:spAutoFit/>
          </a:bodyPr>
          <a:lstStyle/>
          <a:p>
            <a:pPr marL="544068" lvl="1" indent="-272034" algn="ctr">
              <a:lnSpc>
                <a:spcPts val="3528"/>
              </a:lnSpc>
              <a:buFont typeface="Arial"/>
              <a:buChar char="•"/>
            </a:pPr>
            <a:r>
              <a:rPr lang="en-US" sz="2520">
                <a:solidFill>
                  <a:srgbClr val="000000"/>
                </a:solidFill>
                <a:latin typeface="Canva Sans"/>
              </a:rPr>
              <a:t>Although our analysis consistently yields p-values close to zero, indicating statistical significance, it's important to consider the implications of large sample sizes. As highlighted in Lin et al. (2013), in large datasets, p-values tend to converge to zero, potentially leading to inflated significance levels. This phenomenon, known as the p-value problem in large samples, suggests that p-values may not accurately reflect the true significance of our model.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a:stretch>
          </a:blipFill>
        </p:spPr>
      </p:sp>
      <p:sp>
        <p:nvSpPr>
          <p:cNvPr id="3" name="Freeform 3"/>
          <p:cNvSpPr/>
          <p:nvPr/>
        </p:nvSpPr>
        <p:spPr>
          <a:xfrm>
            <a:off x="1088782" y="1141847"/>
            <a:ext cx="12264509" cy="8003306"/>
          </a:xfrm>
          <a:custGeom>
            <a:avLst/>
            <a:gdLst/>
            <a:ahLst/>
            <a:cxnLst/>
            <a:rect l="l" t="t" r="r" b="b"/>
            <a:pathLst>
              <a:path w="12264509" h="8003306">
                <a:moveTo>
                  <a:pt x="0" y="0"/>
                </a:moveTo>
                <a:lnTo>
                  <a:pt x="12264510" y="0"/>
                </a:lnTo>
                <a:lnTo>
                  <a:pt x="12264510" y="8003306"/>
                </a:lnTo>
                <a:lnTo>
                  <a:pt x="0" y="8003306"/>
                </a:lnTo>
                <a:lnTo>
                  <a:pt x="0" y="0"/>
                </a:lnTo>
                <a:close/>
              </a:path>
            </a:pathLst>
          </a:custGeom>
          <a:blipFill>
            <a:blip r:embed="rId3"/>
            <a:stretch>
              <a:fillRect l="-11567" t="-13120" r="-39065" b="-25380"/>
            </a:stretch>
          </a:blipFill>
        </p:spPr>
      </p:sp>
      <p:sp>
        <p:nvSpPr>
          <p:cNvPr id="4" name="Freeform 4"/>
          <p:cNvSpPr/>
          <p:nvPr/>
        </p:nvSpPr>
        <p:spPr>
          <a:xfrm rot="5400000">
            <a:off x="-1414506" y="4759178"/>
            <a:ext cx="4968476" cy="768644"/>
          </a:xfrm>
          <a:custGeom>
            <a:avLst/>
            <a:gdLst/>
            <a:ahLst/>
            <a:cxnLst/>
            <a:rect l="l" t="t" r="r" b="b"/>
            <a:pathLst>
              <a:path w="4968476" h="768644">
                <a:moveTo>
                  <a:pt x="0" y="0"/>
                </a:moveTo>
                <a:lnTo>
                  <a:pt x="4968476" y="0"/>
                </a:lnTo>
                <a:lnTo>
                  <a:pt x="4968476" y="768644"/>
                </a:lnTo>
                <a:lnTo>
                  <a:pt x="0" y="768644"/>
                </a:lnTo>
                <a:lnTo>
                  <a:pt x="0" y="0"/>
                </a:lnTo>
                <a:close/>
              </a:path>
            </a:pathLst>
          </a:custGeom>
          <a:blipFill>
            <a:blip r:embed="rId4"/>
            <a:stretch>
              <a:fillRect l="-328" t="-3560" b="-34250"/>
            </a:stretch>
          </a:blipFill>
        </p:spPr>
      </p:sp>
      <p:grpSp>
        <p:nvGrpSpPr>
          <p:cNvPr id="5" name="Group 5"/>
          <p:cNvGrpSpPr>
            <a:grpSpLocks noChangeAspect="1"/>
          </p:cNvGrpSpPr>
          <p:nvPr/>
        </p:nvGrpSpPr>
        <p:grpSpPr>
          <a:xfrm>
            <a:off x="11369762" y="2184726"/>
            <a:ext cx="6121139" cy="6121139"/>
            <a:chOff x="0" y="0"/>
            <a:chExt cx="12700000" cy="12700000"/>
          </a:xfrm>
        </p:grpSpPr>
        <p:sp>
          <p:nvSpPr>
            <p:cNvPr id="6" name="Freeform 6"/>
            <p:cNvSpPr/>
            <p:nvPr/>
          </p:nvSpPr>
          <p:spPr>
            <a:xfrm>
              <a:off x="3878580" y="-25400"/>
              <a:ext cx="8831580" cy="12733019"/>
            </a:xfrm>
            <a:custGeom>
              <a:avLst/>
              <a:gdLst/>
              <a:ahLst/>
              <a:cxnLst/>
              <a:rect l="l" t="t" r="r" b="b"/>
              <a:pathLst>
                <a:path w="8831580" h="12733019">
                  <a:moveTo>
                    <a:pt x="8831580" y="2540"/>
                  </a:moveTo>
                  <a:cubicBezTo>
                    <a:pt x="8831580" y="2540"/>
                    <a:pt x="3810" y="5080"/>
                    <a:pt x="0" y="0"/>
                  </a:cubicBezTo>
                  <a:lnTo>
                    <a:pt x="568959" y="1257300"/>
                  </a:lnTo>
                  <a:lnTo>
                    <a:pt x="1337309" y="2103120"/>
                  </a:lnTo>
                  <a:lnTo>
                    <a:pt x="1522729" y="5595620"/>
                  </a:lnTo>
                  <a:lnTo>
                    <a:pt x="2012950" y="6838950"/>
                  </a:lnTo>
                  <a:lnTo>
                    <a:pt x="2171700" y="7791450"/>
                  </a:lnTo>
                  <a:lnTo>
                    <a:pt x="2701290" y="8426450"/>
                  </a:lnTo>
                  <a:lnTo>
                    <a:pt x="2926080" y="10383520"/>
                  </a:lnTo>
                  <a:lnTo>
                    <a:pt x="3138170" y="10873739"/>
                  </a:lnTo>
                  <a:lnTo>
                    <a:pt x="3721100" y="11534139"/>
                  </a:lnTo>
                  <a:lnTo>
                    <a:pt x="3972560" y="11878309"/>
                  </a:lnTo>
                  <a:lnTo>
                    <a:pt x="4038600" y="12090399"/>
                  </a:lnTo>
                  <a:lnTo>
                    <a:pt x="4263390" y="12461239"/>
                  </a:lnTo>
                  <a:lnTo>
                    <a:pt x="4309110" y="12564109"/>
                  </a:lnTo>
                  <a:lnTo>
                    <a:pt x="4325620" y="12622529"/>
                  </a:lnTo>
                  <a:lnTo>
                    <a:pt x="4345940" y="12733019"/>
                  </a:lnTo>
                  <a:lnTo>
                    <a:pt x="8830309" y="12733019"/>
                  </a:lnTo>
                </a:path>
              </a:pathLst>
            </a:custGeom>
            <a:blipFill>
              <a:blip r:embed="rId5"/>
              <a:stretch>
                <a:fillRect l="-57795" r="-57795"/>
              </a:stretch>
            </a:blipFill>
          </p:spPr>
        </p:sp>
        <p:sp>
          <p:nvSpPr>
            <p:cNvPr id="7" name="Freeform 7"/>
            <p:cNvSpPr/>
            <p:nvPr/>
          </p:nvSpPr>
          <p:spPr>
            <a:xfrm>
              <a:off x="-2540" y="-25400"/>
              <a:ext cx="8227060" cy="12717780"/>
            </a:xfrm>
            <a:custGeom>
              <a:avLst/>
              <a:gdLst/>
              <a:ahLst/>
              <a:cxnLst/>
              <a:rect l="l" t="t" r="r" b="b"/>
              <a:pathLst>
                <a:path w="8227060" h="12717780">
                  <a:moveTo>
                    <a:pt x="3881120" y="0"/>
                  </a:moveTo>
                  <a:lnTo>
                    <a:pt x="4450080" y="1256030"/>
                  </a:lnTo>
                  <a:lnTo>
                    <a:pt x="5218430" y="2100580"/>
                  </a:lnTo>
                  <a:lnTo>
                    <a:pt x="5403850" y="5589270"/>
                  </a:lnTo>
                  <a:lnTo>
                    <a:pt x="5894070" y="6831330"/>
                  </a:lnTo>
                  <a:lnTo>
                    <a:pt x="6052820" y="7782561"/>
                  </a:lnTo>
                  <a:lnTo>
                    <a:pt x="6582410" y="8417561"/>
                  </a:lnTo>
                  <a:lnTo>
                    <a:pt x="6807200" y="10372091"/>
                  </a:lnTo>
                  <a:lnTo>
                    <a:pt x="7019290" y="10861041"/>
                  </a:lnTo>
                  <a:lnTo>
                    <a:pt x="7602220" y="11521441"/>
                  </a:lnTo>
                  <a:lnTo>
                    <a:pt x="7853680" y="11864341"/>
                  </a:lnTo>
                  <a:lnTo>
                    <a:pt x="7919720" y="12076431"/>
                  </a:lnTo>
                  <a:lnTo>
                    <a:pt x="8144510" y="12446001"/>
                  </a:lnTo>
                  <a:lnTo>
                    <a:pt x="8190230" y="12548870"/>
                  </a:lnTo>
                  <a:lnTo>
                    <a:pt x="8206740" y="12607290"/>
                  </a:lnTo>
                  <a:lnTo>
                    <a:pt x="8227060" y="12717780"/>
                  </a:lnTo>
                  <a:lnTo>
                    <a:pt x="0" y="12717780"/>
                  </a:lnTo>
                  <a:lnTo>
                    <a:pt x="0" y="2540"/>
                  </a:lnTo>
                  <a:cubicBezTo>
                    <a:pt x="0" y="2540"/>
                    <a:pt x="3886200" y="5080"/>
                    <a:pt x="3881120" y="0"/>
                  </a:cubicBezTo>
                  <a:close/>
                </a:path>
              </a:pathLst>
            </a:custGeom>
            <a:blipFill>
              <a:blip r:embed="rId6"/>
              <a:stretch>
                <a:fillRect l="-106121" r="-26177"/>
              </a:stretch>
            </a:blipFill>
          </p:spPr>
        </p:sp>
        <p:sp>
          <p:nvSpPr>
            <p:cNvPr id="8" name="Freeform 8"/>
            <p:cNvSpPr/>
            <p:nvPr/>
          </p:nvSpPr>
          <p:spPr>
            <a:xfrm>
              <a:off x="4357370" y="1120140"/>
              <a:ext cx="3891280" cy="11572240"/>
            </a:xfrm>
            <a:custGeom>
              <a:avLst/>
              <a:gdLst/>
              <a:ahLst/>
              <a:cxnLst/>
              <a:rect l="l" t="t" r="r" b="b"/>
              <a:pathLst>
                <a:path w="3891280" h="11572240">
                  <a:moveTo>
                    <a:pt x="0" y="0"/>
                  </a:moveTo>
                  <a:lnTo>
                    <a:pt x="3891280" y="0"/>
                  </a:lnTo>
                  <a:lnTo>
                    <a:pt x="3891280" y="11572240"/>
                  </a:lnTo>
                  <a:lnTo>
                    <a:pt x="0" y="11572240"/>
                  </a:lnTo>
                  <a:lnTo>
                    <a:pt x="0" y="0"/>
                  </a:lnTo>
                  <a:close/>
                </a:path>
              </a:pathLst>
            </a:custGeom>
            <a:blipFill>
              <a:blip r:embed="rId7"/>
              <a:stretch>
                <a:fillRect t="-63" b="-63"/>
              </a:stretch>
            </a:blipFill>
          </p:spPr>
        </p:sp>
      </p:grpSp>
      <p:sp>
        <p:nvSpPr>
          <p:cNvPr id="9" name="Freeform 9"/>
          <p:cNvSpPr/>
          <p:nvPr/>
        </p:nvSpPr>
        <p:spPr>
          <a:xfrm rot="-10800000">
            <a:off x="13226861" y="1890122"/>
            <a:ext cx="2406941" cy="475835"/>
          </a:xfrm>
          <a:custGeom>
            <a:avLst/>
            <a:gdLst/>
            <a:ahLst/>
            <a:cxnLst/>
            <a:rect l="l" t="t" r="r" b="b"/>
            <a:pathLst>
              <a:path w="2406941" h="475835">
                <a:moveTo>
                  <a:pt x="0" y="0"/>
                </a:moveTo>
                <a:lnTo>
                  <a:pt x="2406941" y="0"/>
                </a:lnTo>
                <a:lnTo>
                  <a:pt x="2406941" y="475835"/>
                </a:lnTo>
                <a:lnTo>
                  <a:pt x="0" y="475835"/>
                </a:lnTo>
                <a:lnTo>
                  <a:pt x="0" y="0"/>
                </a:lnTo>
                <a:close/>
              </a:path>
            </a:pathLst>
          </a:custGeom>
          <a:blipFill>
            <a:blip r:embed="rId4"/>
            <a:stretch>
              <a:fillRect l="-642" t="-5445" r="-95451" b="-105335"/>
            </a:stretch>
          </a:blipFill>
        </p:spPr>
      </p:sp>
      <p:sp>
        <p:nvSpPr>
          <p:cNvPr id="10" name="TextBox 10"/>
          <p:cNvSpPr txBox="1"/>
          <p:nvPr/>
        </p:nvSpPr>
        <p:spPr>
          <a:xfrm>
            <a:off x="1631699" y="2520707"/>
            <a:ext cx="9560418" cy="5927648"/>
          </a:xfrm>
          <a:prstGeom prst="rect">
            <a:avLst/>
          </a:prstGeom>
        </p:spPr>
        <p:txBody>
          <a:bodyPr lIns="0" tIns="0" rIns="0" bIns="0" rtlCol="0" anchor="t">
            <a:spAutoFit/>
          </a:bodyPr>
          <a:lstStyle/>
          <a:p>
            <a:pPr algn="ctr">
              <a:lnSpc>
                <a:spcPts val="2979"/>
              </a:lnSpc>
            </a:pPr>
            <a:r>
              <a:rPr lang="en-US" sz="2128">
                <a:solidFill>
                  <a:srgbClr val="000000"/>
                </a:solidFill>
                <a:latin typeface="Canva Sans"/>
              </a:rPr>
              <a:t>With respect to human health, chemical elements in the environment (i.e., contained within the water, soil, and air) can be present in amounts that may be deficient or excessive. Each chemical element can be thought of as a “medicine” or a “poison”; it depends on the dose (Paracelsus). There are three main exposure routes for chemical elements to reach the human organism: ingestion, inhalation, and dermal contact [</a:t>
            </a:r>
            <a:r>
              <a:rPr lang="en-US" sz="2128" u="sng">
                <a:solidFill>
                  <a:srgbClr val="000000"/>
                </a:solidFill>
                <a:latin typeface="Canva Sans"/>
                <a:hlinkClick r:id="rId8" tooltip="https://www.ncbi.nlm.nih.gov/pmc/articles/PMC5369114/#B1-ijerph-14-00278"/>
              </a:rPr>
              <a:t>1</a:t>
            </a:r>
            <a:r>
              <a:rPr lang="en-US" sz="2128">
                <a:solidFill>
                  <a:srgbClr val="000000"/>
                </a:solidFill>
                <a:latin typeface="Canva Sans"/>
              </a:rPr>
              <a:t>]. In a natural, non-contaminated environment, ingestion of food and water is considered to be the main exposure route of chemical elements to humans. Chemical elements soluble in drinking water occur mainly in the ionic form, and are generally directly bioavailable to humans. On the other hand, chemical elements in soils may enter the crops only if dissolved in soil water (moisture) and thus be ingested through the food chain. The input of chemical elements from soils to humans through the food chain, and their potential manifestation into health effects depends on many factors, mainly their concentration, bioavailability, and speciation</a:t>
            </a:r>
          </a:p>
        </p:txBody>
      </p:sp>
      <p:grpSp>
        <p:nvGrpSpPr>
          <p:cNvPr id="11" name="Group 11"/>
          <p:cNvGrpSpPr/>
          <p:nvPr/>
        </p:nvGrpSpPr>
        <p:grpSpPr>
          <a:xfrm>
            <a:off x="3578579" y="1923044"/>
            <a:ext cx="5821398" cy="464116"/>
            <a:chOff x="0" y="0"/>
            <a:chExt cx="1533208" cy="122236"/>
          </a:xfrm>
        </p:grpSpPr>
        <p:sp>
          <p:nvSpPr>
            <p:cNvPr id="12" name="Freeform 12"/>
            <p:cNvSpPr/>
            <p:nvPr/>
          </p:nvSpPr>
          <p:spPr>
            <a:xfrm>
              <a:off x="0" y="0"/>
              <a:ext cx="1533208" cy="122236"/>
            </a:xfrm>
            <a:custGeom>
              <a:avLst/>
              <a:gdLst/>
              <a:ahLst/>
              <a:cxnLst/>
              <a:rect l="l" t="t" r="r" b="b"/>
              <a:pathLst>
                <a:path w="1533208" h="122236">
                  <a:moveTo>
                    <a:pt x="0" y="0"/>
                  </a:moveTo>
                  <a:lnTo>
                    <a:pt x="1533208" y="0"/>
                  </a:lnTo>
                  <a:lnTo>
                    <a:pt x="1533208" y="122236"/>
                  </a:lnTo>
                  <a:lnTo>
                    <a:pt x="0" y="122236"/>
                  </a:lnTo>
                  <a:close/>
                </a:path>
              </a:pathLst>
            </a:custGeom>
            <a:solidFill>
              <a:srgbClr val="76924B"/>
            </a:solidFill>
          </p:spPr>
        </p:sp>
        <p:sp>
          <p:nvSpPr>
            <p:cNvPr id="13" name="TextBox 13"/>
            <p:cNvSpPr txBox="1"/>
            <p:nvPr/>
          </p:nvSpPr>
          <p:spPr>
            <a:xfrm>
              <a:off x="0" y="-38100"/>
              <a:ext cx="1533208" cy="160336"/>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3314070" y="1480132"/>
            <a:ext cx="6701219" cy="885825"/>
          </a:xfrm>
          <a:prstGeom prst="rect">
            <a:avLst/>
          </a:prstGeom>
        </p:spPr>
        <p:txBody>
          <a:bodyPr lIns="0" tIns="0" rIns="0" bIns="0" rtlCol="0" anchor="t">
            <a:spAutoFit/>
          </a:bodyPr>
          <a:lstStyle/>
          <a:p>
            <a:pPr marL="0" lvl="0" indent="0" algn="ctr">
              <a:lnSpc>
                <a:spcPts val="6959"/>
              </a:lnSpc>
              <a:spcBef>
                <a:spcPct val="0"/>
              </a:spcBef>
            </a:pPr>
            <a:r>
              <a:rPr lang="en-US" sz="5799">
                <a:solidFill>
                  <a:srgbClr val="000000"/>
                </a:solidFill>
                <a:latin typeface="Now Heavy"/>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a:off x="2282115" y="4137841"/>
            <a:ext cx="14652159" cy="4795434"/>
          </a:xfrm>
          <a:custGeom>
            <a:avLst/>
            <a:gdLst/>
            <a:ahLst/>
            <a:cxnLst/>
            <a:rect l="l" t="t" r="r" b="b"/>
            <a:pathLst>
              <a:path w="14652159" h="4795434">
                <a:moveTo>
                  <a:pt x="0" y="0"/>
                </a:moveTo>
                <a:lnTo>
                  <a:pt x="14652160" y="0"/>
                </a:lnTo>
                <a:lnTo>
                  <a:pt x="14652160" y="4795434"/>
                </a:lnTo>
                <a:lnTo>
                  <a:pt x="0" y="4795434"/>
                </a:lnTo>
                <a:lnTo>
                  <a:pt x="0" y="0"/>
                </a:lnTo>
                <a:close/>
              </a:path>
            </a:pathLst>
          </a:custGeom>
          <a:blipFill>
            <a:blip r:embed="rId3"/>
            <a:stretch>
              <a:fillRect l="-18933" t="-33843" b="-84192"/>
            </a:stretch>
          </a:blipFill>
        </p:spPr>
      </p:sp>
      <p:sp>
        <p:nvSpPr>
          <p:cNvPr id="4" name="Freeform 4"/>
          <p:cNvSpPr/>
          <p:nvPr/>
        </p:nvSpPr>
        <p:spPr>
          <a:xfrm rot="-4515270">
            <a:off x="-2706676" y="-880123"/>
            <a:ext cx="5413352" cy="4453264"/>
          </a:xfrm>
          <a:custGeom>
            <a:avLst/>
            <a:gdLst/>
            <a:ahLst/>
            <a:cxnLst/>
            <a:rect l="l" t="t" r="r" b="b"/>
            <a:pathLst>
              <a:path w="5413352" h="4453264">
                <a:moveTo>
                  <a:pt x="0" y="0"/>
                </a:moveTo>
                <a:lnTo>
                  <a:pt x="5413352" y="0"/>
                </a:lnTo>
                <a:lnTo>
                  <a:pt x="5413352" y="4453263"/>
                </a:lnTo>
                <a:lnTo>
                  <a:pt x="0" y="4453263"/>
                </a:lnTo>
                <a:lnTo>
                  <a:pt x="0" y="0"/>
                </a:lnTo>
                <a:close/>
              </a:path>
            </a:pathLst>
          </a:custGeom>
          <a:blipFill>
            <a:blip r:embed="rId4"/>
            <a:stretch>
              <a:fillRect t="-157268"/>
            </a:stretch>
          </a:blipFill>
        </p:spPr>
      </p:sp>
      <p:sp>
        <p:nvSpPr>
          <p:cNvPr id="5" name="TextBox 5"/>
          <p:cNvSpPr txBox="1"/>
          <p:nvPr/>
        </p:nvSpPr>
        <p:spPr>
          <a:xfrm>
            <a:off x="3548658" y="6364108"/>
            <a:ext cx="7805142" cy="1545295"/>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Thankyou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a:off x="1688023" y="923213"/>
            <a:ext cx="14911953" cy="8372030"/>
          </a:xfrm>
          <a:custGeom>
            <a:avLst/>
            <a:gdLst/>
            <a:ahLst/>
            <a:cxnLst/>
            <a:rect l="l" t="t" r="r" b="b"/>
            <a:pathLst>
              <a:path w="14911953" h="8372030">
                <a:moveTo>
                  <a:pt x="0" y="0"/>
                </a:moveTo>
                <a:lnTo>
                  <a:pt x="14911954" y="0"/>
                </a:lnTo>
                <a:lnTo>
                  <a:pt x="14911954" y="8372030"/>
                </a:lnTo>
                <a:lnTo>
                  <a:pt x="0" y="8372030"/>
                </a:lnTo>
                <a:lnTo>
                  <a:pt x="0" y="0"/>
                </a:lnTo>
                <a:close/>
              </a:path>
            </a:pathLst>
          </a:custGeom>
          <a:blipFill>
            <a:blip r:embed="rId3"/>
            <a:stretch>
              <a:fillRect l="-11567" t="-15250" r="-39065" b="-45730"/>
            </a:stretch>
          </a:blipFill>
        </p:spPr>
      </p:sp>
      <p:sp>
        <p:nvSpPr>
          <p:cNvPr id="4" name="Freeform 4"/>
          <p:cNvSpPr/>
          <p:nvPr/>
        </p:nvSpPr>
        <p:spPr>
          <a:xfrm rot="-9713540">
            <a:off x="-2309406" y="8692511"/>
            <a:ext cx="12396469" cy="4478225"/>
          </a:xfrm>
          <a:custGeom>
            <a:avLst/>
            <a:gdLst/>
            <a:ahLst/>
            <a:cxnLst/>
            <a:rect l="l" t="t" r="r" b="b"/>
            <a:pathLst>
              <a:path w="12396469" h="4478225">
                <a:moveTo>
                  <a:pt x="0" y="0"/>
                </a:moveTo>
                <a:lnTo>
                  <a:pt x="12396469" y="0"/>
                </a:lnTo>
                <a:lnTo>
                  <a:pt x="12396469" y="4478224"/>
                </a:lnTo>
                <a:lnTo>
                  <a:pt x="0" y="4478224"/>
                </a:lnTo>
                <a:lnTo>
                  <a:pt x="0" y="0"/>
                </a:lnTo>
                <a:close/>
              </a:path>
            </a:pathLst>
          </a:custGeom>
          <a:blipFill>
            <a:blip r:embed="rId4">
              <a:alphaModFix amt="83000"/>
            </a:blip>
            <a:stretch>
              <a:fillRect/>
            </a:stretch>
          </a:blipFill>
        </p:spPr>
      </p:sp>
      <p:sp>
        <p:nvSpPr>
          <p:cNvPr id="5" name="TextBox 5"/>
          <p:cNvSpPr txBox="1"/>
          <p:nvPr/>
        </p:nvSpPr>
        <p:spPr>
          <a:xfrm>
            <a:off x="5091529" y="-420523"/>
            <a:ext cx="7691094" cy="1449223"/>
          </a:xfrm>
          <a:prstGeom prst="rect">
            <a:avLst/>
          </a:prstGeom>
        </p:spPr>
        <p:txBody>
          <a:bodyPr lIns="0" tIns="0" rIns="0" bIns="0" rtlCol="0" anchor="t">
            <a:spAutoFit/>
          </a:bodyPr>
          <a:lstStyle/>
          <a:p>
            <a:pPr marL="0" lvl="0" indent="0" algn="ctr">
              <a:lnSpc>
                <a:spcPts val="11884"/>
              </a:lnSpc>
              <a:spcBef>
                <a:spcPct val="0"/>
              </a:spcBef>
            </a:pPr>
            <a:r>
              <a:rPr lang="en-US" sz="8489">
                <a:solidFill>
                  <a:srgbClr val="000000"/>
                </a:solidFill>
                <a:latin typeface="Canva Sans Bold"/>
              </a:rPr>
              <a:t>Data Merging</a:t>
            </a:r>
          </a:p>
        </p:txBody>
      </p:sp>
      <p:sp>
        <p:nvSpPr>
          <p:cNvPr id="6" name="TextBox 6"/>
          <p:cNvSpPr txBox="1"/>
          <p:nvPr/>
        </p:nvSpPr>
        <p:spPr>
          <a:xfrm>
            <a:off x="1998055" y="1540594"/>
            <a:ext cx="2668429" cy="744878"/>
          </a:xfrm>
          <a:prstGeom prst="rect">
            <a:avLst/>
          </a:prstGeom>
        </p:spPr>
        <p:txBody>
          <a:bodyPr lIns="0" tIns="0" rIns="0" bIns="0" rtlCol="0" anchor="t">
            <a:spAutoFit/>
          </a:bodyPr>
          <a:lstStyle/>
          <a:p>
            <a:pPr marL="469387" lvl="1" indent="-234693" algn="ctr">
              <a:lnSpc>
                <a:spcPts val="3043"/>
              </a:lnSpc>
              <a:buFont typeface="Arial"/>
              <a:buChar char="•"/>
            </a:pPr>
            <a:r>
              <a:rPr lang="en-US" sz="2174">
                <a:solidFill>
                  <a:srgbClr val="000000"/>
                </a:solidFill>
                <a:latin typeface="Canva Sans Bold"/>
              </a:rPr>
              <a:t>In the equation ,</a:t>
            </a:r>
          </a:p>
          <a:p>
            <a:pPr algn="ctr">
              <a:lnSpc>
                <a:spcPts val="3043"/>
              </a:lnSpc>
            </a:pPr>
            <a:endParaRPr lang="en-US" sz="2174">
              <a:solidFill>
                <a:srgbClr val="000000"/>
              </a:solidFill>
              <a:latin typeface="Canva Sans Bold"/>
            </a:endParaRPr>
          </a:p>
        </p:txBody>
      </p:sp>
      <p:grpSp>
        <p:nvGrpSpPr>
          <p:cNvPr id="7" name="Group 7"/>
          <p:cNvGrpSpPr/>
          <p:nvPr/>
        </p:nvGrpSpPr>
        <p:grpSpPr>
          <a:xfrm>
            <a:off x="4345853" y="1974212"/>
            <a:ext cx="8436771" cy="311260"/>
            <a:chOff x="0" y="0"/>
            <a:chExt cx="11249028" cy="415013"/>
          </a:xfrm>
        </p:grpSpPr>
        <p:sp>
          <p:nvSpPr>
            <p:cNvPr id="8" name="Freeform 8"/>
            <p:cNvSpPr/>
            <p:nvPr/>
          </p:nvSpPr>
          <p:spPr>
            <a:xfrm>
              <a:off x="0" y="0"/>
              <a:ext cx="11249028" cy="415013"/>
            </a:xfrm>
            <a:custGeom>
              <a:avLst/>
              <a:gdLst/>
              <a:ahLst/>
              <a:cxnLst/>
              <a:rect l="l" t="t" r="r" b="b"/>
              <a:pathLst>
                <a:path w="11249028" h="415013">
                  <a:moveTo>
                    <a:pt x="0" y="0"/>
                  </a:moveTo>
                  <a:lnTo>
                    <a:pt x="11249028" y="0"/>
                  </a:lnTo>
                  <a:lnTo>
                    <a:pt x="11249028" y="415013"/>
                  </a:lnTo>
                  <a:lnTo>
                    <a:pt x="0" y="4150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9" name="TextBox 9"/>
          <p:cNvSpPr txBox="1"/>
          <p:nvPr/>
        </p:nvSpPr>
        <p:spPr>
          <a:xfrm>
            <a:off x="1791131" y="2278375"/>
            <a:ext cx="14498814" cy="1887878"/>
          </a:xfrm>
          <a:prstGeom prst="rect">
            <a:avLst/>
          </a:prstGeom>
        </p:spPr>
        <p:txBody>
          <a:bodyPr lIns="0" tIns="0" rIns="0" bIns="0" rtlCol="0" anchor="t">
            <a:spAutoFit/>
          </a:bodyPr>
          <a:lstStyle/>
          <a:p>
            <a:pPr algn="ctr">
              <a:lnSpc>
                <a:spcPts val="3043"/>
              </a:lnSpc>
            </a:pPr>
            <a:r>
              <a:rPr lang="en-US" sz="2174">
                <a:solidFill>
                  <a:srgbClr val="000000"/>
                </a:solidFill>
                <a:latin typeface="Canva Sans Bold"/>
                <a:ea typeface="Canva Sans Bold"/>
              </a:rPr>
              <a:t>     While the calcium concentration in district i at time 𝑡 and the Gini coefficient of district i at time 𝑡     are directly taken from the dataset, the SDP value is taken from the state to which district 𝑖i belongs.</a:t>
            </a:r>
          </a:p>
          <a:p>
            <a:pPr algn="ctr">
              <a:lnSpc>
                <a:spcPts val="3043"/>
              </a:lnSpc>
              <a:spcBef>
                <a:spcPct val="0"/>
              </a:spcBef>
            </a:pPr>
            <a:r>
              <a:rPr lang="en-US" sz="2174">
                <a:solidFill>
                  <a:srgbClr val="000000"/>
                </a:solidFill>
                <a:latin typeface="Canva Sans Bold"/>
              </a:rPr>
              <a:t>Different districts within the same state may have different economic development and infrastructure levels, leading to variations in the State Domestic Product (SDP) and potentially affecting groundwater quality differently. </a:t>
            </a:r>
          </a:p>
        </p:txBody>
      </p:sp>
      <p:sp>
        <p:nvSpPr>
          <p:cNvPr id="10" name="TextBox 10"/>
          <p:cNvSpPr txBox="1"/>
          <p:nvPr/>
        </p:nvSpPr>
        <p:spPr>
          <a:xfrm>
            <a:off x="1998055" y="6580982"/>
            <a:ext cx="14498814" cy="1887878"/>
          </a:xfrm>
          <a:prstGeom prst="rect">
            <a:avLst/>
          </a:prstGeom>
        </p:spPr>
        <p:txBody>
          <a:bodyPr lIns="0" tIns="0" rIns="0" bIns="0" rtlCol="0" anchor="t">
            <a:spAutoFit/>
          </a:bodyPr>
          <a:lstStyle/>
          <a:p>
            <a:pPr algn="ctr">
              <a:lnSpc>
                <a:spcPts val="3043"/>
              </a:lnSpc>
            </a:pPr>
            <a:endParaRPr/>
          </a:p>
          <a:p>
            <a:pPr marL="469387" lvl="1" indent="-234693" algn="ctr">
              <a:lnSpc>
                <a:spcPts val="3043"/>
              </a:lnSpc>
              <a:buFont typeface="Arial"/>
              <a:buChar char="•"/>
            </a:pPr>
            <a:r>
              <a:rPr lang="en-US" sz="2174">
                <a:solidFill>
                  <a:srgbClr val="000000"/>
                </a:solidFill>
                <a:latin typeface="Canva Sans Bold"/>
              </a:rPr>
              <a:t>While merging the data, we encountered numerous missing values in the Gini index and SDP rows. We assumed that these missing values were due to a Missing Completely At Random (MCAR) mechanism. This assumption implies that the missingness is unrelated to the observed or unobserved variables in the dataset, allowing us to proceed with our analysis without significant bias.</a:t>
            </a:r>
          </a:p>
        </p:txBody>
      </p:sp>
      <p:sp>
        <p:nvSpPr>
          <p:cNvPr id="11" name="TextBox 11"/>
          <p:cNvSpPr txBox="1"/>
          <p:nvPr/>
        </p:nvSpPr>
        <p:spPr>
          <a:xfrm>
            <a:off x="1998055" y="4910393"/>
            <a:ext cx="14291890" cy="1506878"/>
          </a:xfrm>
          <a:prstGeom prst="rect">
            <a:avLst/>
          </a:prstGeom>
        </p:spPr>
        <p:txBody>
          <a:bodyPr lIns="0" tIns="0" rIns="0" bIns="0" rtlCol="0" anchor="t">
            <a:spAutoFit/>
          </a:bodyPr>
          <a:lstStyle/>
          <a:p>
            <a:pPr marL="469387" lvl="1" indent="-234693" algn="ctr">
              <a:lnSpc>
                <a:spcPts val="3043"/>
              </a:lnSpc>
              <a:buFont typeface="Arial"/>
              <a:buChar char="•"/>
            </a:pPr>
            <a:r>
              <a:rPr lang="en-US" sz="2174">
                <a:solidFill>
                  <a:srgbClr val="000000"/>
                </a:solidFill>
                <a:latin typeface="Canva Sans Bold"/>
              </a:rPr>
              <a:t>While merging the data for the Gini index, we encountered situations where districts were subdivided into smaller ones. But since we were available with the Gini indices of districts in the Year 2010-11 , we assigned the Gini index value from the years 2010-11 of the parent district to all the newly formed districts.</a:t>
            </a:r>
          </a:p>
        </p:txBody>
      </p:sp>
      <p:sp>
        <p:nvSpPr>
          <p:cNvPr id="12" name="Freeform 12"/>
          <p:cNvSpPr/>
          <p:nvPr/>
        </p:nvSpPr>
        <p:spPr>
          <a:xfrm rot="5400000">
            <a:off x="-870505" y="5080649"/>
            <a:ext cx="4968476" cy="768644"/>
          </a:xfrm>
          <a:custGeom>
            <a:avLst/>
            <a:gdLst/>
            <a:ahLst/>
            <a:cxnLst/>
            <a:rect l="l" t="t" r="r" b="b"/>
            <a:pathLst>
              <a:path w="4968476" h="768644">
                <a:moveTo>
                  <a:pt x="0" y="0"/>
                </a:moveTo>
                <a:lnTo>
                  <a:pt x="4968476" y="0"/>
                </a:lnTo>
                <a:lnTo>
                  <a:pt x="4968476" y="768644"/>
                </a:lnTo>
                <a:lnTo>
                  <a:pt x="0" y="768644"/>
                </a:lnTo>
                <a:lnTo>
                  <a:pt x="0" y="0"/>
                </a:lnTo>
                <a:close/>
              </a:path>
            </a:pathLst>
          </a:custGeom>
          <a:blipFill>
            <a:blip r:embed="rId7"/>
            <a:stretch>
              <a:fillRect l="-328" t="-3560" b="-34250"/>
            </a:stretch>
          </a:blipFill>
        </p:spPr>
      </p:sp>
      <p:sp>
        <p:nvSpPr>
          <p:cNvPr id="13" name="Freeform 13"/>
          <p:cNvSpPr/>
          <p:nvPr/>
        </p:nvSpPr>
        <p:spPr>
          <a:xfrm rot="-8017431">
            <a:off x="14896400" y="884410"/>
            <a:ext cx="2787090" cy="802093"/>
          </a:xfrm>
          <a:custGeom>
            <a:avLst/>
            <a:gdLst/>
            <a:ahLst/>
            <a:cxnLst/>
            <a:rect l="l" t="t" r="r" b="b"/>
            <a:pathLst>
              <a:path w="2787090" h="802093">
                <a:moveTo>
                  <a:pt x="0" y="0"/>
                </a:moveTo>
                <a:lnTo>
                  <a:pt x="2787090" y="0"/>
                </a:lnTo>
                <a:lnTo>
                  <a:pt x="2787090" y="802093"/>
                </a:lnTo>
                <a:lnTo>
                  <a:pt x="0" y="802093"/>
                </a:lnTo>
                <a:lnTo>
                  <a:pt x="0" y="0"/>
                </a:lnTo>
                <a:close/>
              </a:path>
            </a:pathLst>
          </a:custGeom>
          <a:blipFill>
            <a:blip r:embed="rId8"/>
            <a:stretch>
              <a:fillRect l="-3896" t="-117407" r="-85793" b="-17407"/>
            </a:stretch>
          </a:blipFill>
        </p:spPr>
      </p:sp>
      <p:sp>
        <p:nvSpPr>
          <p:cNvPr id="14" name="Freeform 14"/>
          <p:cNvSpPr/>
          <p:nvPr/>
        </p:nvSpPr>
        <p:spPr>
          <a:xfrm rot="-2118250">
            <a:off x="590876" y="902555"/>
            <a:ext cx="2814358" cy="941718"/>
          </a:xfrm>
          <a:custGeom>
            <a:avLst/>
            <a:gdLst/>
            <a:ahLst/>
            <a:cxnLst/>
            <a:rect l="l" t="t" r="r" b="b"/>
            <a:pathLst>
              <a:path w="2814358" h="941718">
                <a:moveTo>
                  <a:pt x="0" y="0"/>
                </a:moveTo>
                <a:lnTo>
                  <a:pt x="2814358" y="0"/>
                </a:lnTo>
                <a:lnTo>
                  <a:pt x="2814358" y="941718"/>
                </a:lnTo>
                <a:lnTo>
                  <a:pt x="0" y="941718"/>
                </a:lnTo>
                <a:lnTo>
                  <a:pt x="0" y="0"/>
                </a:lnTo>
                <a:close/>
              </a:path>
            </a:pathLst>
          </a:custGeom>
          <a:blipFill>
            <a:blip r:embed="rId8"/>
            <a:stretch>
              <a:fillRect l="-21884" t="-100000" r="-65967"/>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3"/>
            <a:stretch>
              <a:fillRect/>
            </a:stretch>
          </a:blipFill>
        </p:spPr>
      </p:sp>
      <p:sp>
        <p:nvSpPr>
          <p:cNvPr id="3" name="Freeform 3"/>
          <p:cNvSpPr/>
          <p:nvPr/>
        </p:nvSpPr>
        <p:spPr>
          <a:xfrm>
            <a:off x="2018129" y="1390969"/>
            <a:ext cx="14388298" cy="7505062"/>
          </a:xfrm>
          <a:custGeom>
            <a:avLst/>
            <a:gdLst/>
            <a:ahLst/>
            <a:cxnLst/>
            <a:rect l="l" t="t" r="r" b="b"/>
            <a:pathLst>
              <a:path w="14388298" h="7505062">
                <a:moveTo>
                  <a:pt x="0" y="0"/>
                </a:moveTo>
                <a:lnTo>
                  <a:pt x="14388297" y="0"/>
                </a:lnTo>
                <a:lnTo>
                  <a:pt x="14388297" y="7505062"/>
                </a:lnTo>
                <a:lnTo>
                  <a:pt x="0" y="7505062"/>
                </a:lnTo>
                <a:lnTo>
                  <a:pt x="0" y="0"/>
                </a:lnTo>
                <a:close/>
              </a:path>
            </a:pathLst>
          </a:custGeom>
          <a:blipFill>
            <a:blip r:embed="rId4"/>
            <a:stretch>
              <a:fillRect l="-17119" t="-15807" r="-27936" b="-51049"/>
            </a:stretch>
          </a:blipFill>
        </p:spPr>
      </p:sp>
      <p:sp>
        <p:nvSpPr>
          <p:cNvPr id="4" name="TextBox 4"/>
          <p:cNvSpPr txBox="1"/>
          <p:nvPr/>
        </p:nvSpPr>
        <p:spPr>
          <a:xfrm>
            <a:off x="2570328" y="3978744"/>
            <a:ext cx="13147344" cy="4210050"/>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Now"/>
              </a:rPr>
              <a:t>State Domestic Product, or </a:t>
            </a:r>
            <a:r>
              <a:rPr lang="en-US" sz="2999">
                <a:solidFill>
                  <a:srgbClr val="000000"/>
                </a:solidFill>
                <a:latin typeface="Now Bold"/>
              </a:rPr>
              <a:t>SDP</a:t>
            </a:r>
            <a:r>
              <a:rPr lang="en-US" sz="2999">
                <a:solidFill>
                  <a:srgbClr val="000000"/>
                </a:solidFill>
                <a:latin typeface="Now"/>
              </a:rPr>
              <a:t>, is the total value of goods and services produced during any financial year within the boundaries of district </a:t>
            </a:r>
            <a:r>
              <a:rPr lang="en-US" sz="2999">
                <a:solidFill>
                  <a:srgbClr val="000000"/>
                </a:solidFill>
                <a:latin typeface="Now Bold"/>
              </a:rPr>
              <a:t>i </a:t>
            </a:r>
            <a:r>
              <a:rPr lang="en-US" sz="2999">
                <a:solidFill>
                  <a:srgbClr val="000000"/>
                </a:solidFill>
                <a:latin typeface="Now"/>
              </a:rPr>
              <a:t>at the </a:t>
            </a:r>
            <a:r>
              <a:rPr lang="en-US" sz="2999">
                <a:solidFill>
                  <a:srgbClr val="000000"/>
                </a:solidFill>
                <a:latin typeface="Now Bold"/>
              </a:rPr>
              <a:t>t </a:t>
            </a:r>
            <a:r>
              <a:rPr lang="en-US" sz="2999">
                <a:solidFill>
                  <a:srgbClr val="000000"/>
                </a:solidFill>
                <a:latin typeface="Now"/>
              </a:rPr>
              <a:t>‘th year .</a:t>
            </a:r>
          </a:p>
          <a:p>
            <a:pPr algn="ctr">
              <a:lnSpc>
                <a:spcPts val="4199"/>
              </a:lnSpc>
              <a:spcBef>
                <a:spcPct val="0"/>
              </a:spcBef>
            </a:pPr>
            <a:r>
              <a:rPr lang="en-US" sz="2999">
                <a:solidFill>
                  <a:srgbClr val="000000"/>
                </a:solidFill>
                <a:latin typeface="Now Bold"/>
              </a:rPr>
              <a:t>GWQ i,t</a:t>
            </a:r>
            <a:r>
              <a:rPr lang="en-US" sz="2999">
                <a:solidFill>
                  <a:srgbClr val="000000"/>
                </a:solidFill>
                <a:latin typeface="Now"/>
              </a:rPr>
              <a:t>: Groundwater quality in district </a:t>
            </a:r>
            <a:r>
              <a:rPr lang="en-US" sz="2999">
                <a:solidFill>
                  <a:srgbClr val="000000"/>
                </a:solidFill>
                <a:latin typeface="Now Bold"/>
              </a:rPr>
              <a:t>i</a:t>
            </a:r>
            <a:r>
              <a:rPr lang="en-US" sz="2999">
                <a:solidFill>
                  <a:srgbClr val="000000"/>
                </a:solidFill>
                <a:latin typeface="Now"/>
              </a:rPr>
              <a:t> at the </a:t>
            </a:r>
            <a:r>
              <a:rPr lang="en-US" sz="2999">
                <a:solidFill>
                  <a:srgbClr val="000000"/>
                </a:solidFill>
                <a:latin typeface="Now Bold"/>
              </a:rPr>
              <a:t>t </a:t>
            </a:r>
            <a:r>
              <a:rPr lang="en-US" sz="2999">
                <a:solidFill>
                  <a:srgbClr val="000000"/>
                </a:solidFill>
                <a:latin typeface="Now"/>
              </a:rPr>
              <a:t>th year . For this project The ground water quality indicator is Calcium.</a:t>
            </a:r>
          </a:p>
          <a:p>
            <a:pPr algn="ctr">
              <a:lnSpc>
                <a:spcPts val="4199"/>
              </a:lnSpc>
              <a:spcBef>
                <a:spcPct val="0"/>
              </a:spcBef>
            </a:pPr>
            <a:endParaRPr lang="en-US" sz="2999">
              <a:solidFill>
                <a:srgbClr val="000000"/>
              </a:solidFill>
              <a:latin typeface="Now"/>
            </a:endParaRPr>
          </a:p>
          <a:p>
            <a:pPr algn="ctr">
              <a:lnSpc>
                <a:spcPts val="4199"/>
              </a:lnSpc>
              <a:spcBef>
                <a:spcPct val="0"/>
              </a:spcBef>
            </a:pPr>
            <a:r>
              <a:rPr lang="en-US" sz="2999">
                <a:solidFill>
                  <a:srgbClr val="000000"/>
                </a:solidFill>
                <a:latin typeface="Now Bold"/>
              </a:rPr>
              <a:t>u i,t </a:t>
            </a:r>
            <a:r>
              <a:rPr lang="en-US" sz="2999">
                <a:solidFill>
                  <a:srgbClr val="000000"/>
                </a:solidFill>
                <a:latin typeface="Now"/>
              </a:rPr>
              <a:t>is the random error term that captures unobserved factors that are not included in this model</a:t>
            </a:r>
          </a:p>
        </p:txBody>
      </p:sp>
      <p:grpSp>
        <p:nvGrpSpPr>
          <p:cNvPr id="5" name="Group 5"/>
          <p:cNvGrpSpPr/>
          <p:nvPr/>
        </p:nvGrpSpPr>
        <p:grpSpPr>
          <a:xfrm>
            <a:off x="5086350" y="3125782"/>
            <a:ext cx="8115300" cy="595618"/>
            <a:chOff x="0" y="0"/>
            <a:chExt cx="10820400" cy="794158"/>
          </a:xfrm>
        </p:grpSpPr>
        <p:sp>
          <p:nvSpPr>
            <p:cNvPr id="6" name="Freeform 6"/>
            <p:cNvSpPr/>
            <p:nvPr/>
          </p:nvSpPr>
          <p:spPr>
            <a:xfrm>
              <a:off x="0" y="0"/>
              <a:ext cx="10820400" cy="794158"/>
            </a:xfrm>
            <a:custGeom>
              <a:avLst/>
              <a:gdLst/>
              <a:ahLst/>
              <a:cxnLst/>
              <a:rect l="l" t="t" r="r" b="b"/>
              <a:pathLst>
                <a:path w="10820400" h="794158">
                  <a:moveTo>
                    <a:pt x="0" y="0"/>
                  </a:moveTo>
                  <a:lnTo>
                    <a:pt x="10820400" y="0"/>
                  </a:lnTo>
                  <a:lnTo>
                    <a:pt x="10820400" y="794158"/>
                  </a:lnTo>
                  <a:lnTo>
                    <a:pt x="0" y="7941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7" name="Freeform 7"/>
          <p:cNvSpPr/>
          <p:nvPr/>
        </p:nvSpPr>
        <p:spPr>
          <a:xfrm rot="-71962">
            <a:off x="1255743" y="1283066"/>
            <a:ext cx="2131423" cy="650399"/>
          </a:xfrm>
          <a:custGeom>
            <a:avLst/>
            <a:gdLst/>
            <a:ahLst/>
            <a:cxnLst/>
            <a:rect l="l" t="t" r="r" b="b"/>
            <a:pathLst>
              <a:path w="2131423" h="650399">
                <a:moveTo>
                  <a:pt x="0" y="0"/>
                </a:moveTo>
                <a:lnTo>
                  <a:pt x="2131422" y="0"/>
                </a:lnTo>
                <a:lnTo>
                  <a:pt x="2131422" y="650399"/>
                </a:lnTo>
                <a:lnTo>
                  <a:pt x="0" y="650399"/>
                </a:lnTo>
                <a:lnTo>
                  <a:pt x="0" y="0"/>
                </a:lnTo>
                <a:close/>
              </a:path>
            </a:pathLst>
          </a:custGeom>
          <a:blipFill>
            <a:blip r:embed="rId7"/>
            <a:stretch>
              <a:fillRect l="-648" t="-3560" r="-97246" b="-34250"/>
            </a:stretch>
          </a:blipFill>
        </p:spPr>
      </p:sp>
      <p:grpSp>
        <p:nvGrpSpPr>
          <p:cNvPr id="8" name="Group 8"/>
          <p:cNvGrpSpPr/>
          <p:nvPr/>
        </p:nvGrpSpPr>
        <p:grpSpPr>
          <a:xfrm>
            <a:off x="6286311" y="2295109"/>
            <a:ext cx="5609360" cy="318204"/>
            <a:chOff x="0" y="0"/>
            <a:chExt cx="1477362" cy="83807"/>
          </a:xfrm>
        </p:grpSpPr>
        <p:sp>
          <p:nvSpPr>
            <p:cNvPr id="9" name="Freeform 9"/>
            <p:cNvSpPr/>
            <p:nvPr/>
          </p:nvSpPr>
          <p:spPr>
            <a:xfrm>
              <a:off x="0" y="0"/>
              <a:ext cx="1477362" cy="83807"/>
            </a:xfrm>
            <a:custGeom>
              <a:avLst/>
              <a:gdLst/>
              <a:ahLst/>
              <a:cxnLst/>
              <a:rect l="l" t="t" r="r" b="b"/>
              <a:pathLst>
                <a:path w="1477362" h="83807">
                  <a:moveTo>
                    <a:pt x="0" y="0"/>
                  </a:moveTo>
                  <a:lnTo>
                    <a:pt x="1477362" y="0"/>
                  </a:lnTo>
                  <a:lnTo>
                    <a:pt x="1477362" y="83807"/>
                  </a:lnTo>
                  <a:lnTo>
                    <a:pt x="0" y="83807"/>
                  </a:lnTo>
                  <a:close/>
                </a:path>
              </a:pathLst>
            </a:custGeom>
            <a:solidFill>
              <a:srgbClr val="76924B"/>
            </a:solidFill>
          </p:spPr>
        </p:sp>
        <p:sp>
          <p:nvSpPr>
            <p:cNvPr id="10" name="TextBox 10"/>
            <p:cNvSpPr txBox="1"/>
            <p:nvPr/>
          </p:nvSpPr>
          <p:spPr>
            <a:xfrm>
              <a:off x="0" y="-38100"/>
              <a:ext cx="1477362" cy="121907"/>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5343839" y="1879501"/>
            <a:ext cx="7736878" cy="755016"/>
          </a:xfrm>
          <a:prstGeom prst="rect">
            <a:avLst/>
          </a:prstGeom>
        </p:spPr>
        <p:txBody>
          <a:bodyPr lIns="0" tIns="0" rIns="0" bIns="0" rtlCol="0" anchor="t">
            <a:spAutoFit/>
          </a:bodyPr>
          <a:lstStyle/>
          <a:p>
            <a:pPr algn="ctr">
              <a:lnSpc>
                <a:spcPts val="6159"/>
              </a:lnSpc>
              <a:spcBef>
                <a:spcPct val="0"/>
              </a:spcBef>
            </a:pPr>
            <a:r>
              <a:rPr lang="en-US" sz="4399">
                <a:solidFill>
                  <a:srgbClr val="000000"/>
                </a:solidFill>
                <a:latin typeface="Now Bold"/>
              </a:rPr>
              <a:t>Regression equation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8268" t="-755" r="-12045" b="-29559"/>
            </a:stretch>
          </a:blipFill>
        </p:spPr>
      </p:sp>
      <p:sp>
        <p:nvSpPr>
          <p:cNvPr id="3" name="Freeform 3"/>
          <p:cNvSpPr/>
          <p:nvPr/>
        </p:nvSpPr>
        <p:spPr>
          <a:xfrm rot="-10322409">
            <a:off x="-682882" y="9165836"/>
            <a:ext cx="17622628" cy="5841296"/>
          </a:xfrm>
          <a:custGeom>
            <a:avLst/>
            <a:gdLst/>
            <a:ahLst/>
            <a:cxnLst/>
            <a:rect l="l" t="t" r="r" b="b"/>
            <a:pathLst>
              <a:path w="17622628" h="5841296">
                <a:moveTo>
                  <a:pt x="0" y="0"/>
                </a:moveTo>
                <a:lnTo>
                  <a:pt x="17622627" y="0"/>
                </a:lnTo>
                <a:lnTo>
                  <a:pt x="17622627" y="5841296"/>
                </a:lnTo>
                <a:lnTo>
                  <a:pt x="0" y="5841296"/>
                </a:lnTo>
                <a:lnTo>
                  <a:pt x="0" y="0"/>
                </a:lnTo>
                <a:close/>
              </a:path>
            </a:pathLst>
          </a:custGeom>
          <a:blipFill>
            <a:blip r:embed="rId3">
              <a:alphaModFix amt="54000"/>
            </a:blip>
            <a:stretch>
              <a:fillRect t="-4492" b="-4492"/>
            </a:stretch>
          </a:blipFill>
        </p:spPr>
      </p:sp>
      <p:sp>
        <p:nvSpPr>
          <p:cNvPr id="4" name="Freeform 4"/>
          <p:cNvSpPr/>
          <p:nvPr/>
        </p:nvSpPr>
        <p:spPr>
          <a:xfrm>
            <a:off x="2015400" y="756118"/>
            <a:ext cx="14251535" cy="8373597"/>
          </a:xfrm>
          <a:custGeom>
            <a:avLst/>
            <a:gdLst/>
            <a:ahLst/>
            <a:cxnLst/>
            <a:rect l="l" t="t" r="r" b="b"/>
            <a:pathLst>
              <a:path w="14251535" h="8373597">
                <a:moveTo>
                  <a:pt x="0" y="0"/>
                </a:moveTo>
                <a:lnTo>
                  <a:pt x="14251535" y="0"/>
                </a:lnTo>
                <a:lnTo>
                  <a:pt x="14251535" y="8373597"/>
                </a:lnTo>
                <a:lnTo>
                  <a:pt x="0" y="8373597"/>
                </a:lnTo>
                <a:lnTo>
                  <a:pt x="0" y="0"/>
                </a:lnTo>
                <a:close/>
              </a:path>
            </a:pathLst>
          </a:custGeom>
          <a:blipFill>
            <a:blip r:embed="rId4"/>
            <a:stretch>
              <a:fillRect l="-17119" t="-12433" r="-27936" b="-35695"/>
            </a:stretch>
          </a:blipFill>
        </p:spPr>
      </p:sp>
      <p:sp>
        <p:nvSpPr>
          <p:cNvPr id="5" name="Freeform 5"/>
          <p:cNvSpPr/>
          <p:nvPr/>
        </p:nvSpPr>
        <p:spPr>
          <a:xfrm rot="-9544589">
            <a:off x="14430995" y="335767"/>
            <a:ext cx="2787090" cy="745453"/>
          </a:xfrm>
          <a:custGeom>
            <a:avLst/>
            <a:gdLst/>
            <a:ahLst/>
            <a:cxnLst/>
            <a:rect l="l" t="t" r="r" b="b"/>
            <a:pathLst>
              <a:path w="2787090" h="745453">
                <a:moveTo>
                  <a:pt x="0" y="0"/>
                </a:moveTo>
                <a:lnTo>
                  <a:pt x="2787090" y="0"/>
                </a:lnTo>
                <a:lnTo>
                  <a:pt x="2787090" y="745453"/>
                </a:lnTo>
                <a:lnTo>
                  <a:pt x="0" y="745453"/>
                </a:lnTo>
                <a:lnTo>
                  <a:pt x="0" y="0"/>
                </a:lnTo>
                <a:close/>
              </a:path>
            </a:pathLst>
          </a:custGeom>
          <a:blipFill>
            <a:blip r:embed="rId5"/>
            <a:stretch>
              <a:fillRect l="-3896" t="-126328" r="-85793" b="-26328"/>
            </a:stretch>
          </a:blipFill>
        </p:spPr>
      </p:sp>
      <p:graphicFrame>
        <p:nvGraphicFramePr>
          <p:cNvPr id="6" name="Table 6"/>
          <p:cNvGraphicFramePr>
            <a:graphicFrameLocks noGrp="1"/>
          </p:cNvGraphicFramePr>
          <p:nvPr/>
        </p:nvGraphicFramePr>
        <p:xfrm>
          <a:off x="2510125" y="1995792"/>
          <a:ext cx="13180885" cy="3766607"/>
        </p:xfrm>
        <a:graphic>
          <a:graphicData uri="http://schemas.openxmlformats.org/drawingml/2006/table">
            <a:tbl>
              <a:tblPr/>
              <a:tblGrid>
                <a:gridCol w="6472121">
                  <a:extLst>
                    <a:ext uri="{9D8B030D-6E8A-4147-A177-3AD203B41FA5}">
                      <a16:colId xmlns:a16="http://schemas.microsoft.com/office/drawing/2014/main" val="20000"/>
                    </a:ext>
                  </a:extLst>
                </a:gridCol>
                <a:gridCol w="6708764">
                  <a:extLst>
                    <a:ext uri="{9D8B030D-6E8A-4147-A177-3AD203B41FA5}">
                      <a16:colId xmlns:a16="http://schemas.microsoft.com/office/drawing/2014/main" val="20001"/>
                    </a:ext>
                  </a:extLst>
                </a:gridCol>
              </a:tblGrid>
              <a:tr h="2389244">
                <a:tc>
                  <a:txBody>
                    <a:bodyPr/>
                    <a:lstStyle/>
                    <a:p>
                      <a:pPr algn="ctr">
                        <a:lnSpc>
                          <a:spcPts val="2819"/>
                        </a:lnSpc>
                        <a:defRPr/>
                      </a:pPr>
                      <a:r>
                        <a:rPr lang="en-US" sz="2014">
                          <a:solidFill>
                            <a:srgbClr val="000000"/>
                          </a:solidFill>
                          <a:latin typeface="Now Bold"/>
                        </a:rPr>
                        <a:t>Min: -74.81</a:t>
                      </a:r>
                      <a:endParaRPr lang="en-US" sz="1100"/>
                    </a:p>
                    <a:p>
                      <a:pPr algn="ctr">
                        <a:lnSpc>
                          <a:spcPts val="2819"/>
                        </a:lnSpc>
                      </a:pPr>
                      <a:r>
                        <a:rPr lang="en-US" sz="2014">
                          <a:solidFill>
                            <a:srgbClr val="000000"/>
                          </a:solidFill>
                          <a:latin typeface="Now Bold"/>
                        </a:rPr>
                        <a:t>Median: -7.15</a:t>
                      </a:r>
                    </a:p>
                    <a:p>
                      <a:pPr algn="ctr">
                        <a:lnSpc>
                          <a:spcPts val="2819"/>
                        </a:lnSpc>
                      </a:pPr>
                      <a:r>
                        <a:rPr lang="en-US" sz="2014">
                          <a:solidFill>
                            <a:srgbClr val="000000"/>
                          </a:solidFill>
                          <a:latin typeface="Now Bold"/>
                        </a:rPr>
                        <a:t>Max: 433.57</a:t>
                      </a:r>
                    </a:p>
                    <a:p>
                      <a:pPr algn="ctr">
                        <a:lnSpc>
                          <a:spcPts val="2819"/>
                        </a:lnSpc>
                      </a:pPr>
                      <a:r>
                        <a:rPr lang="en-US" sz="2014">
                          <a:solidFill>
                            <a:srgbClr val="000000"/>
                          </a:solidFill>
                          <a:latin typeface="Now Bold"/>
                        </a:rPr>
                        <a:t>1Q: -25.85</a:t>
                      </a:r>
                    </a:p>
                    <a:p>
                      <a:pPr algn="ctr">
                        <a:lnSpc>
                          <a:spcPts val="2819"/>
                        </a:lnSpc>
                      </a:pPr>
                      <a:r>
                        <a:rPr lang="en-US" sz="2014">
                          <a:solidFill>
                            <a:srgbClr val="000000"/>
                          </a:solidFill>
                          <a:latin typeface="Now Bold"/>
                        </a:rPr>
                        <a:t>3Q: 17.46</a:t>
                      </a:r>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Bold"/>
                        </a:rPr>
                        <a:t>R-squared: 0.022</a:t>
                      </a:r>
                      <a:endParaRPr lang="en-US" sz="1100"/>
                    </a:p>
                    <a:p>
                      <a:pPr algn="ctr">
                        <a:lnSpc>
                          <a:spcPts val="2819"/>
                        </a:lnSpc>
                      </a:pPr>
                      <a:r>
                        <a:rPr lang="en-US" sz="2014">
                          <a:solidFill>
                            <a:srgbClr val="000000"/>
                          </a:solidFill>
                          <a:latin typeface="Now Bold"/>
                        </a:rPr>
                        <a:t>Adj. R-squared: 0.022</a:t>
                      </a:r>
                    </a:p>
                    <a:p>
                      <a:pPr algn="ctr">
                        <a:lnSpc>
                          <a:spcPts val="2819"/>
                        </a:lnSpc>
                      </a:pPr>
                      <a:r>
                        <a:rPr lang="en-US" sz="2014">
                          <a:solidFill>
                            <a:srgbClr val="000000"/>
                          </a:solidFill>
                          <a:latin typeface="Now Bold"/>
                        </a:rPr>
                        <a:t>F-statistic: 168.2</a:t>
                      </a:r>
                    </a:p>
                    <a:p>
                      <a:pPr algn="ctr">
                        <a:lnSpc>
                          <a:spcPts val="2819"/>
                        </a:lnSpc>
                      </a:pPr>
                      <a:r>
                        <a:rPr lang="en-US" sz="2014">
                          <a:solidFill>
                            <a:srgbClr val="000000"/>
                          </a:solidFill>
                          <a:latin typeface="Now Bold"/>
                        </a:rPr>
                        <a:t>P-value: &lt;2.2e-16</a:t>
                      </a:r>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77363">
                <a:tc>
                  <a:txBody>
                    <a:bodyPr/>
                    <a:lstStyle/>
                    <a:p>
                      <a:pPr algn="ctr">
                        <a:lnSpc>
                          <a:spcPts val="2819"/>
                        </a:lnSpc>
                        <a:defRPr/>
                      </a:pPr>
                      <a:r>
                        <a:rPr lang="en-US" sz="2014">
                          <a:solidFill>
                            <a:srgbClr val="000000"/>
                          </a:solidFill>
                          <a:latin typeface="Now Bold"/>
                        </a:rPr>
                        <a:t>No. Observations:7309</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Bold"/>
                        </a:rPr>
                        <a:t>Df Residuals: 7307</a:t>
                      </a:r>
                      <a:endParaRPr lang="en-US" sz="1100"/>
                    </a:p>
                    <a:p>
                      <a:pPr algn="ctr">
                        <a:lnSpc>
                          <a:spcPts val="2819"/>
                        </a:lnSpc>
                      </a:pPr>
                      <a:r>
                        <a:rPr lang="en-US" sz="2014">
                          <a:solidFill>
                            <a:srgbClr val="000000"/>
                          </a:solidFill>
                          <a:latin typeface="Now Bold"/>
                        </a:rPr>
                        <a:t>Df Model: 1</a:t>
                      </a:r>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Table 7"/>
          <p:cNvGraphicFramePr>
            <a:graphicFrameLocks noGrp="1"/>
          </p:cNvGraphicFramePr>
          <p:nvPr/>
        </p:nvGraphicFramePr>
        <p:xfrm>
          <a:off x="2510125" y="5762398"/>
          <a:ext cx="13180885" cy="2757259"/>
        </p:xfrm>
        <a:graphic>
          <a:graphicData uri="http://schemas.openxmlformats.org/drawingml/2006/table">
            <a:tbl>
              <a:tblPr/>
              <a:tblGrid>
                <a:gridCol w="1788132">
                  <a:extLst>
                    <a:ext uri="{9D8B030D-6E8A-4147-A177-3AD203B41FA5}">
                      <a16:colId xmlns:a16="http://schemas.microsoft.com/office/drawing/2014/main" val="20000"/>
                    </a:ext>
                  </a:extLst>
                </a:gridCol>
                <a:gridCol w="1788132">
                  <a:extLst>
                    <a:ext uri="{9D8B030D-6E8A-4147-A177-3AD203B41FA5}">
                      <a16:colId xmlns:a16="http://schemas.microsoft.com/office/drawing/2014/main" val="20001"/>
                    </a:ext>
                  </a:extLst>
                </a:gridCol>
                <a:gridCol w="2080698">
                  <a:extLst>
                    <a:ext uri="{9D8B030D-6E8A-4147-A177-3AD203B41FA5}">
                      <a16:colId xmlns:a16="http://schemas.microsoft.com/office/drawing/2014/main" val="20002"/>
                    </a:ext>
                  </a:extLst>
                </a:gridCol>
                <a:gridCol w="1605257">
                  <a:extLst>
                    <a:ext uri="{9D8B030D-6E8A-4147-A177-3AD203B41FA5}">
                      <a16:colId xmlns:a16="http://schemas.microsoft.com/office/drawing/2014/main" val="20003"/>
                    </a:ext>
                  </a:extLst>
                </a:gridCol>
                <a:gridCol w="1643280">
                  <a:extLst>
                    <a:ext uri="{9D8B030D-6E8A-4147-A177-3AD203B41FA5}">
                      <a16:colId xmlns:a16="http://schemas.microsoft.com/office/drawing/2014/main" val="20004"/>
                    </a:ext>
                  </a:extLst>
                </a:gridCol>
                <a:gridCol w="2106948">
                  <a:extLst>
                    <a:ext uri="{9D8B030D-6E8A-4147-A177-3AD203B41FA5}">
                      <a16:colId xmlns:a16="http://schemas.microsoft.com/office/drawing/2014/main" val="20005"/>
                    </a:ext>
                  </a:extLst>
                </a:gridCol>
                <a:gridCol w="2168438">
                  <a:extLst>
                    <a:ext uri="{9D8B030D-6E8A-4147-A177-3AD203B41FA5}">
                      <a16:colId xmlns:a16="http://schemas.microsoft.com/office/drawing/2014/main" val="20006"/>
                    </a:ext>
                  </a:extLst>
                </a:gridCol>
              </a:tblGrid>
              <a:tr h="919086">
                <a:tc>
                  <a:txBody>
                    <a:bodyPr/>
                    <a:lstStyle/>
                    <a:p>
                      <a:pPr algn="ctr">
                        <a:lnSpc>
                          <a:spcPts val="2819"/>
                        </a:lnSpc>
                        <a:defRPr/>
                      </a:pPr>
                      <a:r>
                        <a:rPr lang="en-US" sz="2014">
                          <a:solidFill>
                            <a:srgbClr val="FFFFFF"/>
                          </a:solidFill>
                          <a:latin typeface="Now Bold"/>
                        </a:rPr>
                        <a:t>coeff</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solidFill>
                      <a:srgbClr val="191919"/>
                    </a:solidFill>
                  </a:tcPr>
                </a:tc>
                <a:tc>
                  <a:txBody>
                    <a:bodyPr/>
                    <a:lstStyle/>
                    <a:p>
                      <a:pPr algn="ctr">
                        <a:lnSpc>
                          <a:spcPts val="2819"/>
                        </a:lnSpc>
                        <a:defRPr/>
                      </a:pPr>
                      <a:r>
                        <a:rPr lang="en-US" sz="2014">
                          <a:solidFill>
                            <a:srgbClr val="FFFFFF"/>
                          </a:solidFill>
                          <a:latin typeface="Now Bold"/>
                        </a:rPr>
                        <a:t>coeff</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solidFill>
                      <a:srgbClr val="191919"/>
                    </a:solidFill>
                  </a:tcPr>
                </a:tc>
                <a:tc>
                  <a:txBody>
                    <a:bodyPr/>
                    <a:lstStyle/>
                    <a:p>
                      <a:pPr algn="ctr">
                        <a:lnSpc>
                          <a:spcPts val="2819"/>
                        </a:lnSpc>
                        <a:defRPr/>
                      </a:pPr>
                      <a:r>
                        <a:rPr lang="en-US" sz="2014">
                          <a:solidFill>
                            <a:srgbClr val="FFFFFF"/>
                          </a:solidFill>
                          <a:latin typeface="Now Bold"/>
                        </a:rPr>
                        <a:t>std error</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solidFill>
                      <a:srgbClr val="191919"/>
                    </a:solidFill>
                  </a:tcPr>
                </a:tc>
                <a:tc>
                  <a:txBody>
                    <a:bodyPr/>
                    <a:lstStyle/>
                    <a:p>
                      <a:pPr algn="ctr">
                        <a:lnSpc>
                          <a:spcPts val="2819"/>
                        </a:lnSpc>
                        <a:defRPr/>
                      </a:pPr>
                      <a:r>
                        <a:rPr lang="en-US" sz="2014">
                          <a:solidFill>
                            <a:srgbClr val="FFFFFF"/>
                          </a:solidFill>
                          <a:latin typeface="Now Bold"/>
                        </a:rPr>
                        <a:t>t</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solidFill>
                      <a:srgbClr val="191919"/>
                    </a:solidFill>
                  </a:tcPr>
                </a:tc>
                <a:tc>
                  <a:txBody>
                    <a:bodyPr/>
                    <a:lstStyle/>
                    <a:p>
                      <a:pPr algn="ctr">
                        <a:lnSpc>
                          <a:spcPts val="2819"/>
                        </a:lnSpc>
                        <a:defRPr/>
                      </a:pPr>
                      <a:r>
                        <a:rPr lang="en-US" sz="2014">
                          <a:solidFill>
                            <a:srgbClr val="FFFFFF"/>
                          </a:solidFill>
                          <a:latin typeface="Now Bold"/>
                        </a:rPr>
                        <a:t>P&gt;|t|</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solidFill>
                      <a:srgbClr val="191919"/>
                    </a:solidFill>
                  </a:tcPr>
                </a:tc>
                <a:tc>
                  <a:txBody>
                    <a:bodyPr/>
                    <a:lstStyle/>
                    <a:p>
                      <a:pPr algn="ctr">
                        <a:lnSpc>
                          <a:spcPts val="2819"/>
                        </a:lnSpc>
                        <a:defRPr/>
                      </a:pPr>
                      <a:r>
                        <a:rPr lang="en-US" sz="2014">
                          <a:solidFill>
                            <a:srgbClr val="FFFFFF"/>
                          </a:solidFill>
                          <a:latin typeface="Now Bold"/>
                        </a:rPr>
                        <a:t>0.025</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solidFill>
                      <a:srgbClr val="191919"/>
                    </a:solidFill>
                  </a:tcPr>
                </a:tc>
                <a:tc>
                  <a:txBody>
                    <a:bodyPr/>
                    <a:lstStyle/>
                    <a:p>
                      <a:pPr algn="ctr">
                        <a:lnSpc>
                          <a:spcPts val="2819"/>
                        </a:lnSpc>
                        <a:defRPr/>
                      </a:pPr>
                      <a:r>
                        <a:rPr lang="en-US" sz="2014">
                          <a:solidFill>
                            <a:srgbClr val="FFFFFF"/>
                          </a:solidFill>
                          <a:latin typeface="Now Bold"/>
                        </a:rPr>
                        <a:t>0.975</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919086">
                <a:tc>
                  <a:txBody>
                    <a:bodyPr/>
                    <a:lstStyle/>
                    <a:p>
                      <a:pPr algn="ctr">
                        <a:lnSpc>
                          <a:spcPts val="2819"/>
                        </a:lnSpc>
                        <a:defRPr/>
                      </a:pPr>
                      <a:r>
                        <a:rPr lang="en-US" sz="2014">
                          <a:solidFill>
                            <a:srgbClr val="FFFFFF"/>
                          </a:solidFill>
                          <a:latin typeface="Now Bold"/>
                        </a:rPr>
                        <a:t>const</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solidFill>
                      <a:srgbClr val="191919"/>
                    </a:solidFill>
                  </a:tcPr>
                </a:tc>
                <a:tc>
                  <a:txBody>
                    <a:bodyPr/>
                    <a:lstStyle/>
                    <a:p>
                      <a:pPr algn="ctr">
                        <a:lnSpc>
                          <a:spcPts val="2819"/>
                        </a:lnSpc>
                        <a:defRPr/>
                      </a:pPr>
                      <a:r>
                        <a:rPr lang="en-US" sz="2014">
                          <a:solidFill>
                            <a:srgbClr val="000000"/>
                          </a:solidFill>
                          <a:latin typeface="Now"/>
                        </a:rPr>
                        <a:t>55.19</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a:rPr>
                        <a:t>0.702</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a:rPr>
                        <a:t>78.58</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a:rPr>
                        <a:t>0.00</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a:rPr>
                        <a:t>54.008</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a:rPr>
                        <a:t>56.727</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19086">
                <a:tc>
                  <a:txBody>
                    <a:bodyPr/>
                    <a:lstStyle/>
                    <a:p>
                      <a:pPr algn="ctr">
                        <a:lnSpc>
                          <a:spcPts val="2819"/>
                        </a:lnSpc>
                        <a:defRPr/>
                      </a:pPr>
                      <a:r>
                        <a:rPr lang="en-US" sz="2014">
                          <a:solidFill>
                            <a:srgbClr val="FFFFFF"/>
                          </a:solidFill>
                          <a:latin typeface="Now Bold"/>
                        </a:rPr>
                        <a:t>SDP</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solidFill>
                      <a:srgbClr val="191919"/>
                    </a:solidFill>
                  </a:tcPr>
                </a:tc>
                <a:tc>
                  <a:txBody>
                    <a:bodyPr/>
                    <a:lstStyle/>
                    <a:p>
                      <a:pPr algn="ctr">
                        <a:lnSpc>
                          <a:spcPts val="2819"/>
                        </a:lnSpc>
                        <a:defRPr/>
                      </a:pPr>
                      <a:r>
                        <a:rPr lang="en-US" sz="2014">
                          <a:solidFill>
                            <a:srgbClr val="000000"/>
                          </a:solidFill>
                          <a:latin typeface="Now"/>
                        </a:rPr>
                        <a:t>3.24 e-05</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a:rPr>
                        <a:t>2.49e-06</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a:rPr>
                        <a:t>12.97</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a:rPr>
                        <a:t>0.00</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a:rPr>
                        <a:t>2.68e-05</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tc>
                  <a:txBody>
                    <a:bodyPr/>
                    <a:lstStyle/>
                    <a:p>
                      <a:pPr algn="ctr">
                        <a:lnSpc>
                          <a:spcPts val="2819"/>
                        </a:lnSpc>
                        <a:defRPr/>
                      </a:pPr>
                      <a:r>
                        <a:rPr lang="en-US" sz="2014">
                          <a:solidFill>
                            <a:srgbClr val="000000"/>
                          </a:solidFill>
                          <a:latin typeface="Now"/>
                        </a:rPr>
                        <a:t>3.64e-05</a:t>
                      </a:r>
                      <a:endParaRPr lang="en-US" sz="1100"/>
                    </a:p>
                  </a:txBody>
                  <a:tcPr marL="213169" marR="213169" marT="213169" marB="213169" anchor="ctr">
                    <a:lnL w="42634" cap="flat" cmpd="sng" algn="ctr">
                      <a:solidFill>
                        <a:srgbClr val="000000"/>
                      </a:solidFill>
                      <a:prstDash val="solid"/>
                      <a:round/>
                      <a:headEnd type="none" w="med" len="med"/>
                      <a:tailEnd type="none" w="med" len="med"/>
                    </a:lnL>
                    <a:lnR w="42634" cap="flat" cmpd="sng" algn="ctr">
                      <a:solidFill>
                        <a:srgbClr val="000000"/>
                      </a:solidFill>
                      <a:prstDash val="solid"/>
                      <a:round/>
                      <a:headEnd type="none" w="med" len="med"/>
                      <a:tailEnd type="none" w="med" len="med"/>
                    </a:lnR>
                    <a:lnT w="42634" cap="flat" cmpd="sng" algn="ctr">
                      <a:solidFill>
                        <a:srgbClr val="000000"/>
                      </a:solidFill>
                      <a:prstDash val="solid"/>
                      <a:round/>
                      <a:headEnd type="none" w="med" len="med"/>
                      <a:tailEnd type="none" w="med" len="med"/>
                    </a:lnT>
                    <a:lnB w="4263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8" name="Group 8"/>
          <p:cNvGrpSpPr/>
          <p:nvPr/>
        </p:nvGrpSpPr>
        <p:grpSpPr>
          <a:xfrm>
            <a:off x="5655069" y="1481527"/>
            <a:ext cx="6740816" cy="456821"/>
            <a:chOff x="0" y="0"/>
            <a:chExt cx="1775359" cy="120315"/>
          </a:xfrm>
        </p:grpSpPr>
        <p:sp>
          <p:nvSpPr>
            <p:cNvPr id="9" name="Freeform 9"/>
            <p:cNvSpPr/>
            <p:nvPr/>
          </p:nvSpPr>
          <p:spPr>
            <a:xfrm>
              <a:off x="0" y="0"/>
              <a:ext cx="1775359" cy="120315"/>
            </a:xfrm>
            <a:custGeom>
              <a:avLst/>
              <a:gdLst/>
              <a:ahLst/>
              <a:cxnLst/>
              <a:rect l="l" t="t" r="r" b="b"/>
              <a:pathLst>
                <a:path w="1775359" h="120315">
                  <a:moveTo>
                    <a:pt x="0" y="0"/>
                  </a:moveTo>
                  <a:lnTo>
                    <a:pt x="1775359" y="0"/>
                  </a:lnTo>
                  <a:lnTo>
                    <a:pt x="1775359" y="120315"/>
                  </a:lnTo>
                  <a:lnTo>
                    <a:pt x="0" y="120315"/>
                  </a:lnTo>
                  <a:close/>
                </a:path>
              </a:pathLst>
            </a:custGeom>
            <a:solidFill>
              <a:srgbClr val="76924B"/>
            </a:solidFill>
          </p:spPr>
        </p:sp>
        <p:sp>
          <p:nvSpPr>
            <p:cNvPr id="10" name="TextBox 10"/>
            <p:cNvSpPr txBox="1"/>
            <p:nvPr/>
          </p:nvSpPr>
          <p:spPr>
            <a:xfrm>
              <a:off x="0" y="-38100"/>
              <a:ext cx="1775359" cy="15841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5317503" y="546568"/>
            <a:ext cx="7691094" cy="1449223"/>
          </a:xfrm>
          <a:prstGeom prst="rect">
            <a:avLst/>
          </a:prstGeom>
        </p:spPr>
        <p:txBody>
          <a:bodyPr lIns="0" tIns="0" rIns="0" bIns="0" rtlCol="0" anchor="t">
            <a:spAutoFit/>
          </a:bodyPr>
          <a:lstStyle/>
          <a:p>
            <a:pPr marL="0" lvl="0" indent="0" algn="ctr">
              <a:lnSpc>
                <a:spcPts val="11884"/>
              </a:lnSpc>
              <a:spcBef>
                <a:spcPct val="0"/>
              </a:spcBef>
            </a:pPr>
            <a:r>
              <a:rPr lang="en-US" sz="8489">
                <a:solidFill>
                  <a:srgbClr val="000000"/>
                </a:solidFill>
                <a:latin typeface="Canva Sans Bold"/>
              </a:rPr>
              <a:t>REGRESSION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a:stretch>
          </a:blipFill>
        </p:spPr>
      </p:sp>
      <p:sp>
        <p:nvSpPr>
          <p:cNvPr id="3" name="Freeform 3"/>
          <p:cNvSpPr/>
          <p:nvPr/>
        </p:nvSpPr>
        <p:spPr>
          <a:xfrm>
            <a:off x="2683392" y="576602"/>
            <a:ext cx="12963698" cy="9299524"/>
          </a:xfrm>
          <a:custGeom>
            <a:avLst/>
            <a:gdLst/>
            <a:ahLst/>
            <a:cxnLst/>
            <a:rect l="l" t="t" r="r" b="b"/>
            <a:pathLst>
              <a:path w="12963698" h="9299524">
                <a:moveTo>
                  <a:pt x="0" y="0"/>
                </a:moveTo>
                <a:lnTo>
                  <a:pt x="12963697" y="0"/>
                </a:lnTo>
                <a:lnTo>
                  <a:pt x="12963697" y="9299524"/>
                </a:lnTo>
                <a:lnTo>
                  <a:pt x="0" y="9299524"/>
                </a:lnTo>
                <a:lnTo>
                  <a:pt x="0" y="0"/>
                </a:lnTo>
                <a:close/>
              </a:path>
            </a:pathLst>
          </a:custGeom>
          <a:blipFill>
            <a:blip r:embed="rId3"/>
            <a:stretch>
              <a:fillRect l="-23391" t="-6740" r="-19117" b="-12455"/>
            </a:stretch>
          </a:blipFill>
        </p:spPr>
      </p:sp>
      <p:sp>
        <p:nvSpPr>
          <p:cNvPr id="4" name="Freeform 4"/>
          <p:cNvSpPr/>
          <p:nvPr/>
        </p:nvSpPr>
        <p:spPr>
          <a:xfrm rot="5400000">
            <a:off x="199154" y="4617188"/>
            <a:ext cx="4968476" cy="768644"/>
          </a:xfrm>
          <a:custGeom>
            <a:avLst/>
            <a:gdLst/>
            <a:ahLst/>
            <a:cxnLst/>
            <a:rect l="l" t="t" r="r" b="b"/>
            <a:pathLst>
              <a:path w="4968476" h="768644">
                <a:moveTo>
                  <a:pt x="0" y="0"/>
                </a:moveTo>
                <a:lnTo>
                  <a:pt x="4968476" y="0"/>
                </a:lnTo>
                <a:lnTo>
                  <a:pt x="4968476" y="768643"/>
                </a:lnTo>
                <a:lnTo>
                  <a:pt x="0" y="768643"/>
                </a:lnTo>
                <a:lnTo>
                  <a:pt x="0" y="0"/>
                </a:lnTo>
                <a:close/>
              </a:path>
            </a:pathLst>
          </a:custGeom>
          <a:blipFill>
            <a:blip r:embed="rId4"/>
            <a:stretch>
              <a:fillRect l="-328" t="-3560" b="-34250"/>
            </a:stretch>
          </a:blipFill>
        </p:spPr>
      </p:sp>
      <p:sp>
        <p:nvSpPr>
          <p:cNvPr id="5" name="Freeform 5"/>
          <p:cNvSpPr/>
          <p:nvPr/>
        </p:nvSpPr>
        <p:spPr>
          <a:xfrm rot="-10800000">
            <a:off x="14443619" y="410874"/>
            <a:ext cx="2406941" cy="475835"/>
          </a:xfrm>
          <a:custGeom>
            <a:avLst/>
            <a:gdLst/>
            <a:ahLst/>
            <a:cxnLst/>
            <a:rect l="l" t="t" r="r" b="b"/>
            <a:pathLst>
              <a:path w="2406941" h="475835">
                <a:moveTo>
                  <a:pt x="0" y="0"/>
                </a:moveTo>
                <a:lnTo>
                  <a:pt x="2406941" y="0"/>
                </a:lnTo>
                <a:lnTo>
                  <a:pt x="2406941" y="475835"/>
                </a:lnTo>
                <a:lnTo>
                  <a:pt x="0" y="475835"/>
                </a:lnTo>
                <a:lnTo>
                  <a:pt x="0" y="0"/>
                </a:lnTo>
                <a:close/>
              </a:path>
            </a:pathLst>
          </a:custGeom>
          <a:blipFill>
            <a:blip r:embed="rId4"/>
            <a:stretch>
              <a:fillRect l="-642" t="-5445" r="-95451" b="-105335"/>
            </a:stretch>
          </a:blipFill>
        </p:spPr>
      </p:sp>
      <p:graphicFrame>
        <p:nvGraphicFramePr>
          <p:cNvPr id="6" name="Table 6"/>
          <p:cNvGraphicFramePr>
            <a:graphicFrameLocks noGrp="1"/>
          </p:cNvGraphicFramePr>
          <p:nvPr/>
        </p:nvGraphicFramePr>
        <p:xfrm>
          <a:off x="4564509" y="1171572"/>
          <a:ext cx="9158982" cy="7956929"/>
        </p:xfrm>
        <a:graphic>
          <a:graphicData uri="http://schemas.openxmlformats.org/drawingml/2006/table">
            <a:tbl>
              <a:tblPr/>
              <a:tblGrid>
                <a:gridCol w="4579491">
                  <a:extLst>
                    <a:ext uri="{9D8B030D-6E8A-4147-A177-3AD203B41FA5}">
                      <a16:colId xmlns:a16="http://schemas.microsoft.com/office/drawing/2014/main" val="20000"/>
                    </a:ext>
                  </a:extLst>
                </a:gridCol>
                <a:gridCol w="4579491">
                  <a:extLst>
                    <a:ext uri="{9D8B030D-6E8A-4147-A177-3AD203B41FA5}">
                      <a16:colId xmlns:a16="http://schemas.microsoft.com/office/drawing/2014/main" val="20001"/>
                    </a:ext>
                  </a:extLst>
                </a:gridCol>
              </a:tblGrid>
              <a:tr h="956362">
                <a:tc>
                  <a:txBody>
                    <a:bodyPr/>
                    <a:lstStyle/>
                    <a:p>
                      <a:pPr algn="ctr">
                        <a:lnSpc>
                          <a:spcPts val="2125"/>
                        </a:lnSpc>
                        <a:defRPr/>
                      </a:pPr>
                      <a:r>
                        <a:rPr lang="en-US" sz="1517">
                          <a:solidFill>
                            <a:srgbClr val="FFFFFF"/>
                          </a:solidFill>
                          <a:latin typeface="Now Bold"/>
                        </a:rPr>
                        <a:t>Variable name </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solidFill>
                      <a:srgbClr val="000000"/>
                    </a:solidFill>
                  </a:tcPr>
                </a:tc>
                <a:tc>
                  <a:txBody>
                    <a:bodyPr/>
                    <a:lstStyle/>
                    <a:p>
                      <a:pPr algn="ctr">
                        <a:lnSpc>
                          <a:spcPts val="2125"/>
                        </a:lnSpc>
                        <a:defRPr/>
                      </a:pPr>
                      <a:r>
                        <a:rPr lang="en-US" sz="1517">
                          <a:solidFill>
                            <a:srgbClr val="FFFFFF"/>
                          </a:solidFill>
                          <a:latin typeface="Now Bold"/>
                        </a:rPr>
                        <a:t>Coefficient</a:t>
                      </a:r>
                      <a:endParaRPr lang="en-US" sz="1100"/>
                    </a:p>
                    <a:p>
                      <a:pPr algn="ctr">
                        <a:lnSpc>
                          <a:spcPts val="2125"/>
                        </a:lnSpc>
                      </a:pPr>
                      <a:r>
                        <a:rPr lang="en-US" sz="1517">
                          <a:solidFill>
                            <a:srgbClr val="FFFFFF"/>
                          </a:solidFill>
                          <a:latin typeface="Now Bold"/>
                        </a:rPr>
                        <a:t>(Standard Error)</a:t>
                      </a:r>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0"/>
                  </a:ext>
                </a:extLst>
              </a:tr>
              <a:tr h="688580">
                <a:tc>
                  <a:txBody>
                    <a:bodyPr/>
                    <a:lstStyle/>
                    <a:p>
                      <a:pPr algn="ctr">
                        <a:lnSpc>
                          <a:spcPts val="2125"/>
                        </a:lnSpc>
                        <a:defRPr/>
                      </a:pPr>
                      <a:r>
                        <a:rPr lang="en-US" sz="1517">
                          <a:solidFill>
                            <a:srgbClr val="000000"/>
                          </a:solidFill>
                          <a:latin typeface="Now Bold"/>
                        </a:rPr>
                        <a:t>No. Observations</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tc>
                  <a:txBody>
                    <a:bodyPr/>
                    <a:lstStyle/>
                    <a:p>
                      <a:pPr algn="ctr">
                        <a:lnSpc>
                          <a:spcPts val="2125"/>
                        </a:lnSpc>
                        <a:defRPr/>
                      </a:pPr>
                      <a:r>
                        <a:rPr lang="en-US" sz="1517">
                          <a:solidFill>
                            <a:srgbClr val="000000"/>
                          </a:solidFill>
                          <a:latin typeface="Now"/>
                        </a:rPr>
                        <a:t>7309</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88580">
                <a:tc>
                  <a:txBody>
                    <a:bodyPr/>
                    <a:lstStyle/>
                    <a:p>
                      <a:pPr algn="ctr">
                        <a:lnSpc>
                          <a:spcPts val="2125"/>
                        </a:lnSpc>
                        <a:defRPr/>
                      </a:pPr>
                      <a:r>
                        <a:rPr lang="en-US" sz="1517">
                          <a:solidFill>
                            <a:srgbClr val="000000"/>
                          </a:solidFill>
                          <a:latin typeface="Now Bold"/>
                        </a:rPr>
                        <a:t>Df Residuals</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tc>
                  <a:txBody>
                    <a:bodyPr/>
                    <a:lstStyle/>
                    <a:p>
                      <a:pPr algn="ctr">
                        <a:lnSpc>
                          <a:spcPts val="2125"/>
                        </a:lnSpc>
                        <a:defRPr/>
                      </a:pPr>
                      <a:r>
                        <a:rPr lang="en-US" sz="1517">
                          <a:solidFill>
                            <a:srgbClr val="000000"/>
                          </a:solidFill>
                          <a:latin typeface="Now"/>
                        </a:rPr>
                        <a:t>7307</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8580">
                <a:tc>
                  <a:txBody>
                    <a:bodyPr/>
                    <a:lstStyle/>
                    <a:p>
                      <a:pPr algn="ctr">
                        <a:lnSpc>
                          <a:spcPts val="2125"/>
                        </a:lnSpc>
                        <a:defRPr/>
                      </a:pPr>
                      <a:r>
                        <a:rPr lang="en-US" sz="1517">
                          <a:solidFill>
                            <a:srgbClr val="000000"/>
                          </a:solidFill>
                          <a:latin typeface="Now Bold"/>
                        </a:rPr>
                        <a:t>Df Model</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tc>
                  <a:txBody>
                    <a:bodyPr/>
                    <a:lstStyle/>
                    <a:p>
                      <a:pPr algn="ctr">
                        <a:lnSpc>
                          <a:spcPts val="2125"/>
                        </a:lnSpc>
                        <a:defRPr/>
                      </a:pPr>
                      <a:r>
                        <a:rPr lang="en-US" sz="1517">
                          <a:solidFill>
                            <a:srgbClr val="000000"/>
                          </a:solidFill>
                          <a:latin typeface="Now"/>
                        </a:rPr>
                        <a:t>1</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88580">
                <a:tc>
                  <a:txBody>
                    <a:bodyPr/>
                    <a:lstStyle/>
                    <a:p>
                      <a:pPr algn="ctr">
                        <a:lnSpc>
                          <a:spcPts val="2125"/>
                        </a:lnSpc>
                        <a:defRPr/>
                      </a:pPr>
                      <a:r>
                        <a:rPr lang="en-US" sz="1517">
                          <a:solidFill>
                            <a:srgbClr val="000000"/>
                          </a:solidFill>
                          <a:latin typeface="Now Bold"/>
                        </a:rPr>
                        <a:t>R-squared:</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tc>
                  <a:txBody>
                    <a:bodyPr/>
                    <a:lstStyle/>
                    <a:p>
                      <a:pPr algn="ctr">
                        <a:lnSpc>
                          <a:spcPts val="2125"/>
                        </a:lnSpc>
                        <a:defRPr/>
                      </a:pPr>
                      <a:r>
                        <a:rPr lang="en-US" sz="1517">
                          <a:solidFill>
                            <a:srgbClr val="000000"/>
                          </a:solidFill>
                          <a:latin typeface="Now"/>
                        </a:rPr>
                        <a:t>0.022</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88580">
                <a:tc>
                  <a:txBody>
                    <a:bodyPr/>
                    <a:lstStyle/>
                    <a:p>
                      <a:pPr algn="ctr">
                        <a:lnSpc>
                          <a:spcPts val="2125"/>
                        </a:lnSpc>
                        <a:defRPr/>
                      </a:pPr>
                      <a:r>
                        <a:rPr lang="en-US" sz="1517">
                          <a:solidFill>
                            <a:srgbClr val="000000"/>
                          </a:solidFill>
                          <a:latin typeface="Now Bold"/>
                        </a:rPr>
                        <a:t>F-statistic:</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tc>
                  <a:txBody>
                    <a:bodyPr/>
                    <a:lstStyle/>
                    <a:p>
                      <a:pPr algn="ctr">
                        <a:lnSpc>
                          <a:spcPts val="2125"/>
                        </a:lnSpc>
                        <a:defRPr/>
                      </a:pPr>
                      <a:r>
                        <a:rPr lang="en-US" sz="1517">
                          <a:solidFill>
                            <a:srgbClr val="000000"/>
                          </a:solidFill>
                          <a:latin typeface="Now"/>
                        </a:rPr>
                        <a:t>165.0</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88580">
                <a:tc>
                  <a:txBody>
                    <a:bodyPr/>
                    <a:lstStyle/>
                    <a:p>
                      <a:pPr algn="ctr">
                        <a:lnSpc>
                          <a:spcPts val="2125"/>
                        </a:lnSpc>
                        <a:defRPr/>
                      </a:pPr>
                      <a:r>
                        <a:rPr lang="en-US" sz="1517">
                          <a:solidFill>
                            <a:srgbClr val="000000"/>
                          </a:solidFill>
                          <a:latin typeface="Now Bold"/>
                        </a:rPr>
                        <a:t>Adj. R-squared:</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tc>
                  <a:txBody>
                    <a:bodyPr/>
                    <a:lstStyle/>
                    <a:p>
                      <a:pPr algn="ctr">
                        <a:lnSpc>
                          <a:spcPts val="2125"/>
                        </a:lnSpc>
                        <a:defRPr/>
                      </a:pPr>
                      <a:r>
                        <a:rPr lang="en-US" sz="1517">
                          <a:solidFill>
                            <a:srgbClr val="000000"/>
                          </a:solidFill>
                          <a:latin typeface="Now"/>
                        </a:rPr>
                        <a:t>0.022</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956362">
                <a:tc>
                  <a:txBody>
                    <a:bodyPr/>
                    <a:lstStyle/>
                    <a:p>
                      <a:pPr algn="ctr">
                        <a:lnSpc>
                          <a:spcPts val="2125"/>
                        </a:lnSpc>
                        <a:defRPr/>
                      </a:pPr>
                      <a:r>
                        <a:rPr lang="en-US" sz="1517">
                          <a:solidFill>
                            <a:srgbClr val="000000"/>
                          </a:solidFill>
                          <a:latin typeface="Now Bold"/>
                        </a:rPr>
                        <a:t>const</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tc>
                  <a:txBody>
                    <a:bodyPr/>
                    <a:lstStyle/>
                    <a:p>
                      <a:pPr algn="ctr">
                        <a:lnSpc>
                          <a:spcPts val="2125"/>
                        </a:lnSpc>
                        <a:defRPr/>
                      </a:pPr>
                      <a:r>
                        <a:rPr lang="en-US" sz="1517">
                          <a:solidFill>
                            <a:srgbClr val="000000"/>
                          </a:solidFill>
                          <a:latin typeface="Now"/>
                        </a:rPr>
                        <a:t>55.35674</a:t>
                      </a:r>
                      <a:endParaRPr lang="en-US" sz="1100"/>
                    </a:p>
                    <a:p>
                      <a:pPr algn="ctr">
                        <a:lnSpc>
                          <a:spcPts val="2125"/>
                        </a:lnSpc>
                      </a:pPr>
                      <a:r>
                        <a:rPr lang="en-US" sz="1517">
                          <a:solidFill>
                            <a:srgbClr val="000000"/>
                          </a:solidFill>
                          <a:latin typeface="Now"/>
                        </a:rPr>
                        <a:t>(0.693)</a:t>
                      </a:r>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956362">
                <a:tc>
                  <a:txBody>
                    <a:bodyPr/>
                    <a:lstStyle/>
                    <a:p>
                      <a:pPr algn="ctr">
                        <a:lnSpc>
                          <a:spcPts val="2125"/>
                        </a:lnSpc>
                        <a:defRPr/>
                      </a:pPr>
                      <a:r>
                        <a:rPr lang="en-US" sz="1517">
                          <a:solidFill>
                            <a:srgbClr val="000000"/>
                          </a:solidFill>
                          <a:latin typeface="Now Bold"/>
                        </a:rPr>
                        <a:t>SDP</a:t>
                      </a:r>
                      <a:endParaRPr lang="en-US" sz="1100"/>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tc>
                  <a:txBody>
                    <a:bodyPr/>
                    <a:lstStyle/>
                    <a:p>
                      <a:pPr algn="ctr">
                        <a:lnSpc>
                          <a:spcPts val="2125"/>
                        </a:lnSpc>
                        <a:defRPr/>
                      </a:pPr>
                      <a:r>
                        <a:rPr lang="en-US" sz="1517">
                          <a:solidFill>
                            <a:srgbClr val="000000"/>
                          </a:solidFill>
                          <a:latin typeface="Now"/>
                        </a:rPr>
                        <a:t>3.16 e-05</a:t>
                      </a:r>
                      <a:endParaRPr lang="en-US" sz="1100"/>
                    </a:p>
                    <a:p>
                      <a:pPr algn="ctr">
                        <a:lnSpc>
                          <a:spcPts val="2125"/>
                        </a:lnSpc>
                      </a:pPr>
                      <a:r>
                        <a:rPr lang="en-US" sz="1517">
                          <a:solidFill>
                            <a:srgbClr val="000000"/>
                          </a:solidFill>
                          <a:latin typeface="Now"/>
                        </a:rPr>
                        <a:t>(2.46e-06)</a:t>
                      </a:r>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956362">
                <a:tc>
                  <a:txBody>
                    <a:bodyPr/>
                    <a:lstStyle/>
                    <a:p>
                      <a:pPr algn="ctr">
                        <a:lnSpc>
                          <a:spcPts val="2125"/>
                        </a:lnSpc>
                        <a:defRPr/>
                      </a:pPr>
                      <a:r>
                        <a:rPr lang="en-US" sz="1517">
                          <a:solidFill>
                            <a:srgbClr val="000000"/>
                          </a:solidFill>
                          <a:latin typeface="Now Bold"/>
                        </a:rPr>
                        <a:t>T stat(const)</a:t>
                      </a:r>
                      <a:endParaRPr lang="en-US" sz="1100"/>
                    </a:p>
                    <a:p>
                      <a:pPr algn="ctr">
                        <a:lnSpc>
                          <a:spcPts val="2125"/>
                        </a:lnSpc>
                      </a:pPr>
                      <a:r>
                        <a:rPr lang="en-US" sz="1517">
                          <a:solidFill>
                            <a:srgbClr val="000000"/>
                          </a:solidFill>
                          <a:latin typeface="Now Bold"/>
                        </a:rPr>
                        <a:t>Tstat(SDP)</a:t>
                      </a:r>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tc>
                  <a:txBody>
                    <a:bodyPr/>
                    <a:lstStyle/>
                    <a:p>
                      <a:pPr algn="ctr">
                        <a:lnSpc>
                          <a:spcPts val="2125"/>
                        </a:lnSpc>
                        <a:defRPr/>
                      </a:pPr>
                      <a:r>
                        <a:rPr lang="en-US" sz="1517">
                          <a:solidFill>
                            <a:srgbClr val="000000"/>
                          </a:solidFill>
                          <a:latin typeface="Now"/>
                        </a:rPr>
                        <a:t>79.845</a:t>
                      </a:r>
                      <a:endParaRPr lang="en-US" sz="1100"/>
                    </a:p>
                    <a:p>
                      <a:pPr algn="ctr">
                        <a:lnSpc>
                          <a:spcPts val="2125"/>
                        </a:lnSpc>
                      </a:pPr>
                      <a:r>
                        <a:rPr lang="en-US" sz="1517">
                          <a:solidFill>
                            <a:srgbClr val="000000"/>
                          </a:solidFill>
                          <a:latin typeface="Now"/>
                        </a:rPr>
                        <a:t>12.845</a:t>
                      </a:r>
                    </a:p>
                  </a:txBody>
                  <a:tcPr marL="160646" marR="160646" marT="160646" marB="160646" anchor="ctr">
                    <a:lnL w="32129" cap="flat" cmpd="sng" algn="ctr">
                      <a:solidFill>
                        <a:srgbClr val="000000"/>
                      </a:solidFill>
                      <a:prstDash val="solid"/>
                      <a:round/>
                      <a:headEnd type="none" w="med" len="med"/>
                      <a:tailEnd type="none" w="med" len="med"/>
                    </a:lnL>
                    <a:lnR w="32129" cap="flat" cmpd="sng" algn="ctr">
                      <a:solidFill>
                        <a:srgbClr val="000000"/>
                      </a:solidFill>
                      <a:prstDash val="solid"/>
                      <a:round/>
                      <a:headEnd type="none" w="med" len="med"/>
                      <a:tailEnd type="none" w="med" len="med"/>
                    </a:lnR>
                    <a:lnT w="32129" cap="flat" cmpd="sng" algn="ctr">
                      <a:solidFill>
                        <a:srgbClr val="000000"/>
                      </a:solidFill>
                      <a:prstDash val="solid"/>
                      <a:round/>
                      <a:headEnd type="none" w="med" len="med"/>
                      <a:tailEnd type="none" w="med" len="med"/>
                    </a:lnT>
                    <a:lnB w="3212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a:off x="1707073" y="1159477"/>
            <a:ext cx="14911953" cy="8372030"/>
          </a:xfrm>
          <a:custGeom>
            <a:avLst/>
            <a:gdLst/>
            <a:ahLst/>
            <a:cxnLst/>
            <a:rect l="l" t="t" r="r" b="b"/>
            <a:pathLst>
              <a:path w="14911953" h="8372030">
                <a:moveTo>
                  <a:pt x="0" y="0"/>
                </a:moveTo>
                <a:lnTo>
                  <a:pt x="14911954" y="0"/>
                </a:lnTo>
                <a:lnTo>
                  <a:pt x="14911954" y="8372030"/>
                </a:lnTo>
                <a:lnTo>
                  <a:pt x="0" y="8372030"/>
                </a:lnTo>
                <a:lnTo>
                  <a:pt x="0" y="0"/>
                </a:lnTo>
                <a:close/>
              </a:path>
            </a:pathLst>
          </a:custGeom>
          <a:blipFill>
            <a:blip r:embed="rId3"/>
            <a:stretch>
              <a:fillRect l="-11567" t="-15250" r="-39065" b="-45730"/>
            </a:stretch>
          </a:blipFill>
        </p:spPr>
      </p:sp>
      <p:sp>
        <p:nvSpPr>
          <p:cNvPr id="4" name="Freeform 4"/>
          <p:cNvSpPr/>
          <p:nvPr/>
        </p:nvSpPr>
        <p:spPr>
          <a:xfrm rot="-9713540">
            <a:off x="-1405511" y="8579524"/>
            <a:ext cx="12396469" cy="4478225"/>
          </a:xfrm>
          <a:custGeom>
            <a:avLst/>
            <a:gdLst/>
            <a:ahLst/>
            <a:cxnLst/>
            <a:rect l="l" t="t" r="r" b="b"/>
            <a:pathLst>
              <a:path w="12396469" h="4478225">
                <a:moveTo>
                  <a:pt x="0" y="0"/>
                </a:moveTo>
                <a:lnTo>
                  <a:pt x="12396470" y="0"/>
                </a:lnTo>
                <a:lnTo>
                  <a:pt x="12396470" y="4478224"/>
                </a:lnTo>
                <a:lnTo>
                  <a:pt x="0" y="4478224"/>
                </a:lnTo>
                <a:lnTo>
                  <a:pt x="0" y="0"/>
                </a:lnTo>
                <a:close/>
              </a:path>
            </a:pathLst>
          </a:custGeom>
          <a:blipFill>
            <a:blip r:embed="rId4">
              <a:alphaModFix amt="83000"/>
            </a:blip>
            <a:stretch>
              <a:fillRect/>
            </a:stretch>
          </a:blipFill>
        </p:spPr>
      </p:sp>
      <p:sp>
        <p:nvSpPr>
          <p:cNvPr id="5" name="Freeform 5"/>
          <p:cNvSpPr/>
          <p:nvPr/>
        </p:nvSpPr>
        <p:spPr>
          <a:xfrm>
            <a:off x="6548120" y="771329"/>
            <a:ext cx="5191761" cy="776296"/>
          </a:xfrm>
          <a:custGeom>
            <a:avLst/>
            <a:gdLst/>
            <a:ahLst/>
            <a:cxnLst/>
            <a:rect l="l" t="t" r="r" b="b"/>
            <a:pathLst>
              <a:path w="5191761" h="776296">
                <a:moveTo>
                  <a:pt x="0" y="0"/>
                </a:moveTo>
                <a:lnTo>
                  <a:pt x="5191760" y="0"/>
                </a:lnTo>
                <a:lnTo>
                  <a:pt x="5191760" y="776296"/>
                </a:lnTo>
                <a:lnTo>
                  <a:pt x="0" y="776296"/>
                </a:lnTo>
                <a:lnTo>
                  <a:pt x="0" y="0"/>
                </a:lnTo>
                <a:close/>
              </a:path>
            </a:pathLst>
          </a:custGeom>
          <a:blipFill>
            <a:blip r:embed="rId5"/>
            <a:stretch>
              <a:fillRect t="-11021" b="-31095"/>
            </a:stretch>
          </a:blipFill>
        </p:spPr>
      </p:sp>
      <p:sp>
        <p:nvSpPr>
          <p:cNvPr id="6" name="TextBox 6"/>
          <p:cNvSpPr txBox="1"/>
          <p:nvPr/>
        </p:nvSpPr>
        <p:spPr>
          <a:xfrm>
            <a:off x="2299527" y="1832773"/>
            <a:ext cx="13688946" cy="6581775"/>
          </a:xfrm>
          <a:prstGeom prst="rect">
            <a:avLst/>
          </a:prstGeom>
        </p:spPr>
        <p:txBody>
          <a:bodyPr lIns="0" tIns="0" rIns="0" bIns="0" rtlCol="0" anchor="t">
            <a:spAutoFit/>
          </a:bodyPr>
          <a:lstStyle/>
          <a:p>
            <a:pPr marL="543610" lvl="1" indent="-271805" algn="just">
              <a:lnSpc>
                <a:spcPts val="3021"/>
              </a:lnSpc>
              <a:buFont typeface="Arial"/>
              <a:buChar char="•"/>
            </a:pPr>
            <a:r>
              <a:rPr lang="en-US" sz="2517">
                <a:solidFill>
                  <a:srgbClr val="000000"/>
                </a:solidFill>
                <a:latin typeface="Now"/>
              </a:rPr>
              <a:t>Intercept (const): The intercept represents the expected groundwater quality (calcium concentration) when all other factors are held constant, which in this context means when the economic output (SDP) is zero. However, it's important to note that an SDP of zero isn't a meaningful scenario in this context. Instead, the intercept serves as a reference point for understanding the relationship between economic output and groundwater quality. </a:t>
            </a:r>
          </a:p>
          <a:p>
            <a:pPr marL="565199" lvl="1" indent="-282600" algn="just">
              <a:lnSpc>
                <a:spcPts val="3141"/>
              </a:lnSpc>
              <a:buFont typeface="Arial"/>
              <a:buChar char="•"/>
            </a:pPr>
            <a:r>
              <a:rPr lang="en-US" sz="2617">
                <a:solidFill>
                  <a:srgbClr val="000000"/>
                </a:solidFill>
                <a:latin typeface="Now"/>
              </a:rPr>
              <a:t>The R-squared value indicates that only a small portion of the variability in calcium can be explained by SDP alone, suggesting the presence of other factors influencing calcium levels that weren't included in the model.</a:t>
            </a:r>
          </a:p>
          <a:p>
            <a:pPr marL="565199" lvl="1" indent="-282600" algn="just">
              <a:lnSpc>
                <a:spcPts val="3141"/>
              </a:lnSpc>
              <a:buFont typeface="Arial"/>
              <a:buChar char="•"/>
            </a:pPr>
            <a:r>
              <a:rPr lang="en-US" sz="2617">
                <a:solidFill>
                  <a:srgbClr val="000000"/>
                </a:solidFill>
                <a:latin typeface="Now"/>
              </a:rPr>
              <a:t>The F-statistic is 165.0 with a very low p-value (2.32e-37), suggesting that the overall regression model is statistically significant. This means that there is strong evidence that economic output has a significant effect on groundwater quality.</a:t>
            </a:r>
          </a:p>
          <a:p>
            <a:pPr marL="565199" lvl="1" indent="-282600" algn="just">
              <a:lnSpc>
                <a:spcPts val="3141"/>
              </a:lnSpc>
              <a:buFont typeface="Arial"/>
              <a:buChar char="•"/>
            </a:pPr>
            <a:r>
              <a:rPr lang="en-US" sz="2617">
                <a:solidFill>
                  <a:srgbClr val="000000"/>
                </a:solidFill>
                <a:latin typeface="Now"/>
              </a:rPr>
              <a:t>T-Statistics and P-Values: The t-statistic for the intercept is 79.845 with a p-value less than 0.0001, indicating that the intercept is significantly different from zero. The t-statistic for SDP is 12.845 with a p-value less than 0.0001, indicating that the coefficient for SDP is significantly different from zero.</a:t>
            </a:r>
          </a:p>
          <a:p>
            <a:pPr marL="0" lvl="0" indent="0" algn="just">
              <a:lnSpc>
                <a:spcPts val="3141"/>
              </a:lnSpc>
              <a:spcBef>
                <a:spcPct val="0"/>
              </a:spcBef>
            </a:pPr>
            <a:endParaRPr lang="en-US" sz="2617">
              <a:solidFill>
                <a:srgbClr val="000000"/>
              </a:solidFill>
              <a:latin typeface="N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837" t="-14089" r="-9307" b="-1721"/>
            </a:stretch>
          </a:blipFill>
        </p:spPr>
      </p:sp>
      <p:sp>
        <p:nvSpPr>
          <p:cNvPr id="3" name="Freeform 3"/>
          <p:cNvSpPr/>
          <p:nvPr/>
        </p:nvSpPr>
        <p:spPr>
          <a:xfrm>
            <a:off x="734841" y="1144357"/>
            <a:ext cx="12603610" cy="8113943"/>
          </a:xfrm>
          <a:custGeom>
            <a:avLst/>
            <a:gdLst/>
            <a:ahLst/>
            <a:cxnLst/>
            <a:rect l="l" t="t" r="r" b="b"/>
            <a:pathLst>
              <a:path w="12603610" h="8113943">
                <a:moveTo>
                  <a:pt x="0" y="0"/>
                </a:moveTo>
                <a:lnTo>
                  <a:pt x="12603609" y="0"/>
                </a:lnTo>
                <a:lnTo>
                  <a:pt x="12603609" y="8113943"/>
                </a:lnTo>
                <a:lnTo>
                  <a:pt x="0" y="8113943"/>
                </a:lnTo>
                <a:lnTo>
                  <a:pt x="0" y="0"/>
                </a:lnTo>
                <a:close/>
              </a:path>
            </a:pathLst>
          </a:custGeom>
          <a:blipFill>
            <a:blip r:embed="rId3"/>
            <a:stretch>
              <a:fillRect l="-10102" t="-17429" r="-46927" b="-28922"/>
            </a:stretch>
          </a:blipFill>
        </p:spPr>
      </p:sp>
      <p:sp>
        <p:nvSpPr>
          <p:cNvPr id="4" name="Freeform 4"/>
          <p:cNvSpPr/>
          <p:nvPr/>
        </p:nvSpPr>
        <p:spPr>
          <a:xfrm rot="-6245506">
            <a:off x="13197840" y="7163578"/>
            <a:ext cx="4822031" cy="8229600"/>
          </a:xfrm>
          <a:custGeom>
            <a:avLst/>
            <a:gdLst/>
            <a:ahLst/>
            <a:cxnLst/>
            <a:rect l="l" t="t" r="r" b="b"/>
            <a:pathLst>
              <a:path w="4822031" h="8229600">
                <a:moveTo>
                  <a:pt x="0" y="0"/>
                </a:moveTo>
                <a:lnTo>
                  <a:pt x="4822031" y="0"/>
                </a:lnTo>
                <a:lnTo>
                  <a:pt x="4822031" y="8229600"/>
                </a:lnTo>
                <a:lnTo>
                  <a:pt x="0" y="8229600"/>
                </a:lnTo>
                <a:lnTo>
                  <a:pt x="0" y="0"/>
                </a:lnTo>
                <a:close/>
              </a:path>
            </a:pathLst>
          </a:custGeom>
          <a:blipFill>
            <a:blip r:embed="rId4"/>
            <a:stretch>
              <a:fillRect/>
            </a:stretch>
          </a:blipFill>
        </p:spPr>
      </p:sp>
      <p:grpSp>
        <p:nvGrpSpPr>
          <p:cNvPr id="5" name="Group 5"/>
          <p:cNvGrpSpPr/>
          <p:nvPr/>
        </p:nvGrpSpPr>
        <p:grpSpPr>
          <a:xfrm>
            <a:off x="1545252" y="2401687"/>
            <a:ext cx="5715983" cy="442912"/>
            <a:chOff x="0" y="0"/>
            <a:chExt cx="1505444" cy="116652"/>
          </a:xfrm>
        </p:grpSpPr>
        <p:sp>
          <p:nvSpPr>
            <p:cNvPr id="6" name="Freeform 6"/>
            <p:cNvSpPr/>
            <p:nvPr/>
          </p:nvSpPr>
          <p:spPr>
            <a:xfrm>
              <a:off x="0" y="0"/>
              <a:ext cx="1505444" cy="116652"/>
            </a:xfrm>
            <a:custGeom>
              <a:avLst/>
              <a:gdLst/>
              <a:ahLst/>
              <a:cxnLst/>
              <a:rect l="l" t="t" r="r" b="b"/>
              <a:pathLst>
                <a:path w="1505444" h="116652">
                  <a:moveTo>
                    <a:pt x="0" y="0"/>
                  </a:moveTo>
                  <a:lnTo>
                    <a:pt x="1505444" y="0"/>
                  </a:lnTo>
                  <a:lnTo>
                    <a:pt x="1505444" y="116652"/>
                  </a:lnTo>
                  <a:lnTo>
                    <a:pt x="0" y="116652"/>
                  </a:lnTo>
                  <a:close/>
                </a:path>
              </a:pathLst>
            </a:custGeom>
            <a:solidFill>
              <a:srgbClr val="ED8326"/>
            </a:solidFill>
          </p:spPr>
        </p:sp>
        <p:sp>
          <p:nvSpPr>
            <p:cNvPr id="7" name="TextBox 7"/>
            <p:cNvSpPr txBox="1"/>
            <p:nvPr/>
          </p:nvSpPr>
          <p:spPr>
            <a:xfrm>
              <a:off x="0" y="-38100"/>
              <a:ext cx="1505444" cy="15475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699856" y="1960679"/>
            <a:ext cx="8099950" cy="883920"/>
          </a:xfrm>
          <a:prstGeom prst="rect">
            <a:avLst/>
          </a:prstGeom>
        </p:spPr>
        <p:txBody>
          <a:bodyPr lIns="0" tIns="0" rIns="0" bIns="0" rtlCol="0" anchor="t">
            <a:spAutoFit/>
          </a:bodyPr>
          <a:lstStyle/>
          <a:p>
            <a:pPr>
              <a:lnSpc>
                <a:spcPts val="6959"/>
              </a:lnSpc>
            </a:pPr>
            <a:r>
              <a:rPr lang="en-US" sz="5799">
                <a:solidFill>
                  <a:srgbClr val="000000"/>
                </a:solidFill>
                <a:latin typeface="Now Bold"/>
              </a:rPr>
              <a:t>Key Takeaways</a:t>
            </a:r>
          </a:p>
        </p:txBody>
      </p:sp>
      <p:sp>
        <p:nvSpPr>
          <p:cNvPr id="9" name="TextBox 9"/>
          <p:cNvSpPr txBox="1"/>
          <p:nvPr/>
        </p:nvSpPr>
        <p:spPr>
          <a:xfrm>
            <a:off x="1545252" y="3360477"/>
            <a:ext cx="8409159" cy="4577586"/>
          </a:xfrm>
          <a:prstGeom prst="rect">
            <a:avLst/>
          </a:prstGeom>
        </p:spPr>
        <p:txBody>
          <a:bodyPr lIns="0" tIns="0" rIns="0" bIns="0" rtlCol="0" anchor="t">
            <a:spAutoFit/>
          </a:bodyPr>
          <a:lstStyle/>
          <a:p>
            <a:pPr>
              <a:lnSpc>
                <a:spcPts val="2842"/>
              </a:lnSpc>
            </a:pPr>
            <a:endParaRPr/>
          </a:p>
          <a:p>
            <a:pPr marL="438297" lvl="1" indent="-219148">
              <a:lnSpc>
                <a:spcPts val="2842"/>
              </a:lnSpc>
              <a:buFont typeface="Arial"/>
              <a:buChar char="•"/>
            </a:pPr>
            <a:r>
              <a:rPr lang="en-US" sz="2030">
                <a:solidFill>
                  <a:srgbClr val="000000"/>
                </a:solidFill>
                <a:latin typeface="Canva Sans"/>
              </a:rPr>
              <a:t>The coefficient for SDP suggests a positive relationship between economic output and groundwater quality.</a:t>
            </a:r>
          </a:p>
          <a:p>
            <a:pPr marL="438297" lvl="1" indent="-219148">
              <a:lnSpc>
                <a:spcPts val="2842"/>
              </a:lnSpc>
              <a:buFont typeface="Arial"/>
              <a:buChar char="•"/>
            </a:pPr>
            <a:r>
              <a:rPr lang="en-US" sz="2030">
                <a:solidFill>
                  <a:srgbClr val="000000"/>
                </a:solidFill>
                <a:latin typeface="Canva Sans"/>
              </a:rPr>
              <a:t>However, the low R-squared value indicates that economic output explains only a small portion of the variation in groundwater quality.</a:t>
            </a:r>
          </a:p>
          <a:p>
            <a:pPr marL="438297" lvl="1" indent="-219148">
              <a:lnSpc>
                <a:spcPts val="2842"/>
              </a:lnSpc>
              <a:buFont typeface="Arial"/>
              <a:buChar char="•"/>
            </a:pPr>
            <a:r>
              <a:rPr lang="en-US" sz="2030">
                <a:solidFill>
                  <a:srgbClr val="000000"/>
                </a:solidFill>
                <a:latin typeface="Canva Sans"/>
              </a:rPr>
              <a:t>The t-tests and p-values confirm that both the intercept and the coefficient for SDP are statistically significant.</a:t>
            </a:r>
          </a:p>
          <a:p>
            <a:pPr marL="438297" lvl="1" indent="-219148">
              <a:lnSpc>
                <a:spcPts val="2842"/>
              </a:lnSpc>
              <a:buFont typeface="Arial"/>
              <a:buChar char="•"/>
            </a:pPr>
            <a:r>
              <a:rPr lang="en-US" sz="2030">
                <a:solidFill>
                  <a:srgbClr val="000000"/>
                </a:solidFill>
                <a:latin typeface="Canva Sans"/>
              </a:rPr>
              <a:t>The F-test indicates that the overall regression model is statistically significant.</a:t>
            </a:r>
          </a:p>
          <a:p>
            <a:pPr marL="438297" lvl="1" indent="-219148">
              <a:lnSpc>
                <a:spcPts val="2842"/>
              </a:lnSpc>
              <a:buFont typeface="Arial"/>
              <a:buChar char="•"/>
            </a:pPr>
            <a:r>
              <a:rPr lang="en-US" sz="2030">
                <a:solidFill>
                  <a:srgbClr val="000000"/>
                </a:solidFill>
                <a:latin typeface="Canva Sans"/>
              </a:rPr>
              <a:t>Confidence intervals provide a range within which the true coefficients are likely to fall.</a:t>
            </a:r>
          </a:p>
          <a:p>
            <a:pPr>
              <a:lnSpc>
                <a:spcPts val="2842"/>
              </a:lnSpc>
            </a:pPr>
            <a:endParaRPr lang="en-US" sz="2030">
              <a:solidFill>
                <a:srgbClr val="000000"/>
              </a:solidFill>
              <a:latin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4218</Words>
  <Application>Microsoft Office PowerPoint</Application>
  <PresentationFormat>Custom</PresentationFormat>
  <Paragraphs>512</Paragraphs>
  <Slides>30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Now Bold</vt:lpstr>
      <vt:lpstr>Arial</vt:lpstr>
      <vt:lpstr>Now Heavy</vt:lpstr>
      <vt:lpstr>Now</vt:lpstr>
      <vt:lpstr>Calibri</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Econometric project</dc:title>
  <dc:creator>user</dc:creator>
  <cp:lastModifiedBy>Sanyam Barwar</cp:lastModifiedBy>
  <cp:revision>2</cp:revision>
  <dcterms:created xsi:type="dcterms:W3CDTF">2006-08-16T00:00:00Z</dcterms:created>
  <dcterms:modified xsi:type="dcterms:W3CDTF">2024-04-29T08:51:05Z</dcterms:modified>
  <dc:identifier>DAGDgjMMGzc</dc:identifier>
</cp:coreProperties>
</file>